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284" r:id="rId3"/>
    <p:sldId id="285" r:id="rId4"/>
    <p:sldId id="308" r:id="rId5"/>
    <p:sldId id="325" r:id="rId6"/>
    <p:sldId id="350" r:id="rId7"/>
    <p:sldId id="294" r:id="rId8"/>
    <p:sldId id="306" r:id="rId9"/>
    <p:sldId id="301" r:id="rId10"/>
    <p:sldId id="309" r:id="rId11"/>
    <p:sldId id="310" r:id="rId12"/>
    <p:sldId id="317" r:id="rId13"/>
    <p:sldId id="322" r:id="rId14"/>
    <p:sldId id="318" r:id="rId15"/>
    <p:sldId id="331" r:id="rId16"/>
    <p:sldId id="336" r:id="rId17"/>
    <p:sldId id="335" r:id="rId18"/>
    <p:sldId id="326" r:id="rId19"/>
    <p:sldId id="346" r:id="rId20"/>
    <p:sldId id="344" r:id="rId21"/>
    <p:sldId id="345" r:id="rId22"/>
    <p:sldId id="349" r:id="rId23"/>
    <p:sldId id="35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66"/>
    <a:srgbClr val="800000"/>
    <a:srgbClr val="99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74" autoAdjust="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6F640-AA2A-44F2-81F6-D7E4D3EA1CBC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E66A2-CA0E-443A-B1F0-18DC539EE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3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Греческий философ и математик Архимед сказал: Сегодня мы с уверенностью можем сказать: Интернет - это та точка опоры, которая позволит перевернуть мир культуры и образования. ! Безусловно, Интернет- это величайшее и удивительное изобретение, при помощи которого человечество совершило огромный скачёк в будущее. в Интернете много информации,  которую не то что читать, а даже видеть нельзя, в особенности подрастающему поколению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66A2-CA0E-443A-B1F0-18DC539EE12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ru-RU" sz="1200" dirty="0" smtClean="0"/>
              <a:t>подросток выходит в Интернет тогда, когда у него плохое настроение; </a:t>
            </a:r>
          </a:p>
          <a:p>
            <a:pPr>
              <a:buFontTx/>
              <a:buChar char="•"/>
            </a:pPr>
            <a:r>
              <a:rPr lang="ru-RU" sz="1200" dirty="0" smtClean="0"/>
              <a:t>подросток чувствует себя подавленно, когда проводит в Интернет меньше времени, чем обычно; </a:t>
            </a:r>
          </a:p>
          <a:p>
            <a:pPr>
              <a:buFontTx/>
              <a:buChar char="•"/>
            </a:pPr>
            <a:r>
              <a:rPr lang="ru-RU" sz="1200" dirty="0" smtClean="0"/>
              <a:t>подросток чувствует, что Интернет-зависимость мешает работе (учебе) или отношениям с людьми вне Интернет, но, тем не менее, продолжает "зависать" в Сети; </a:t>
            </a:r>
          </a:p>
          <a:p>
            <a:pPr>
              <a:buFontTx/>
              <a:buChar char="•"/>
            </a:pPr>
            <a:r>
              <a:rPr lang="ru-RU" sz="1200" dirty="0" smtClean="0"/>
              <a:t>подросток скрывает от родных и знакомых, сколько времени на самом деле проводит в Интернет и что он там делает; </a:t>
            </a:r>
          </a:p>
          <a:p>
            <a:pPr>
              <a:buFontTx/>
              <a:buChar char="•"/>
            </a:pPr>
            <a:r>
              <a:rPr lang="ru-RU" sz="1200" dirty="0" smtClean="0"/>
              <a:t>подросток пытается проводить в Интернет меньше времени, но безуспешно; </a:t>
            </a:r>
          </a:p>
          <a:p>
            <a:pPr>
              <a:buFontTx/>
              <a:buChar char="•"/>
            </a:pPr>
            <a:r>
              <a:rPr lang="ru-RU" sz="1200" dirty="0" smtClean="0"/>
              <a:t>находясь в </a:t>
            </a:r>
            <a:r>
              <a:rPr lang="ru-RU" sz="1200" dirty="0" err="1" smtClean="0"/>
              <a:t>offline</a:t>
            </a:r>
            <a:r>
              <a:rPr lang="ru-RU" sz="1200" dirty="0" smtClean="0"/>
              <a:t>, подросток думает о том, что происходит в Интернет; </a:t>
            </a:r>
          </a:p>
          <a:p>
            <a:pPr rtl="0" eaLnBrk="1" latinLnBrk="0" hangingPunct="1"/>
            <a:r>
              <a:rPr lang="ru-RU" sz="1200" dirty="0" smtClean="0"/>
              <a:t>подросток предпочитает общению с людьми поиск информации через Интернет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1.Когда родители просят отвлечься от игры на компьютере, 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ребенок начинает демонстрировать острый эмоциональный протест; </a:t>
            </a:r>
            <a:endParaRPr lang="ru-RU" dirty="0" smtClean="0"/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0" latinLnBrk="0"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Ребенок раздражается при вынужденном отвлечении; </a:t>
            </a:r>
            <a:endParaRPr lang="ru-RU" dirty="0" smtClean="0"/>
          </a:p>
          <a:p>
            <a:pPr rtl="0" eaLnBrk="0" latinLnBrk="0" hangingPunct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0" latinLnBrk="0"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Ребенок не может самостоятельно спланировать окончание игры на компьютере;</a:t>
            </a:r>
            <a:endParaRPr lang="ru-RU" dirty="0" smtClean="0"/>
          </a:p>
          <a:p>
            <a:pPr rtl="0" eaLnBrk="0" latinLnBrk="0"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 eaLnBrk="0" latinLnBrk="0"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Ребенок забывает о домашних делах и приготовлении уроков; </a:t>
            </a:r>
            <a:endParaRPr lang="ru-RU" dirty="0" smtClean="0"/>
          </a:p>
          <a:p>
            <a:pPr rtl="0" eaLnBrk="0" latinLnBrk="0" hangingPunct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0" latinLnBrk="0"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Сбивается режим дня, режим питания и сна; </a:t>
            </a:r>
          </a:p>
          <a:p>
            <a:pPr>
              <a:buFontTx/>
              <a:buChar char="•"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09586-2751-4211-A857-7D4A25BA895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charset="0"/>
              </a:rPr>
              <a:t>Во-вторых, психическое напряжение, возникающее в процессе игр, вызывает </a:t>
            </a:r>
            <a:r>
              <a:rPr lang="ru-RU" i="1" dirty="0" smtClean="0">
                <a:latin typeface="Arial" charset="0"/>
              </a:rPr>
              <a:t>стрессовые состояния</a:t>
            </a:r>
            <a:r>
              <a:rPr lang="en-US" i="1" dirty="0" smtClean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у ребенка. Достаточно взглянуть на играющего в</a:t>
            </a:r>
            <a:r>
              <a:rPr lang="en-US" dirty="0" smtClean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практически любую игру младшего школьника или</a:t>
            </a:r>
            <a:r>
              <a:rPr lang="en-US" dirty="0" smtClean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подростка; напряженная поза, красное лицо, подергивание конечностей, крики, порой слезы. Даже наблюдающие за игрой могут испытывать сильнейшее</a:t>
            </a:r>
            <a:r>
              <a:rPr lang="en-US" dirty="0" smtClean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эмоциональное напряжение. Стресс при потере информации;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Эмоционально-невротическая реакция — крик, подпрыгивания,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пританцовывания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истерический смех.</a:t>
            </a: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r>
              <a:rPr lang="ru-RU" i="1" dirty="0" smtClean="0">
                <a:latin typeface="Arial" charset="0"/>
              </a:rPr>
              <a:t>Если компьютер "зависает", в результате действия вирусов, поломки носителей, сбоях программ теряется важная и полезная информация, замедляется работа компьютера, то это может вызвать нервозность, повышение давления, ухудшение </a:t>
            </a:r>
            <a:r>
              <a:rPr lang="ru-RU" i="1" dirty="0" err="1" smtClean="0">
                <a:latin typeface="Arial" charset="0"/>
              </a:rPr>
              <a:t>сна</a:t>
            </a:r>
            <a:r>
              <a:rPr lang="ru-RU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Компьютер</a:t>
            </a:r>
            <a:r>
              <a:rPr lang="ru-RU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может стать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причиной долговременных нарушений в области психического и интеллектуального развития детей. </a:t>
            </a:r>
            <a:r>
              <a:rPr lang="ru-RU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так называемого компьютерного поколения хуже работают некоторые виды памяти, наблюдается эмоциональная незрелость, безответственность. </a:t>
            </a:r>
            <a:endParaRPr lang="ru-RU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charset="0"/>
              </a:rPr>
              <a:t>Потеря контроля над собой: ребенок часто трогает лицо, сосет палец, гримасничает, кричит и т.п.</a:t>
            </a:r>
            <a:br>
              <a:rPr lang="ru-RU" dirty="0" smtClean="0">
                <a:latin typeface="Arial" charset="0"/>
              </a:rPr>
            </a:br>
            <a:endParaRPr lang="ru-RU" dirty="0" smtClean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i="1" dirty="0" smtClean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628FD-A362-4414-921C-AE34A6621C0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D1A6D-D0D0-49BF-B7D6-656F2429AE82}" type="slidenum">
              <a:rPr lang="ru-RU" smtClean="0">
                <a:latin typeface="Arial" charset="0"/>
              </a:rPr>
              <a:pPr/>
              <a:t>13</a:t>
            </a:fld>
            <a:endParaRPr lang="ru-RU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sz="1400" dirty="0" smtClean="0">
                <a:latin typeface="Arial Black" pitchFamily="34" charset="0"/>
              </a:rPr>
              <a:t>Более того, через Интернет дети становятся жертвами насилия. Сегодня стало очень популярно искать через Интернет </a:t>
            </a:r>
            <a:r>
              <a:rPr lang="ru-RU" sz="2400" dirty="0" smtClean="0">
                <a:solidFill>
                  <a:srgbClr val="A50021"/>
                </a:solidFill>
                <a:latin typeface="Arial Black" pitchFamily="34" charset="0"/>
              </a:rPr>
              <a:t>друзей</a:t>
            </a:r>
            <a:r>
              <a:rPr lang="ru-RU" sz="1400" dirty="0" smtClean="0">
                <a:latin typeface="Arial Black" pitchFamily="34" charset="0"/>
              </a:rPr>
              <a:t> и общаться с ними. Обычно спустя некоторое время заочной дружбы поступает предложение о непосредственной встрече. Идя на нее, подростки даже не могут допустить, что увидят не своего ровесника, а взрослого 40-50-летнего мужчину, который в электронных посланиях лишь выдавал себя за 10-14-летнего ребенка. Таким образом, преступная мафия находит актеров для порнографических фильмов. Очень часто детей, которые пошли на такую встречу, больше никто никогда не видит живыми. Они появляются в порнофильмах, часто жестоких, которых после издевательств их убивают прямо перед камерой. </a:t>
            </a:r>
            <a:r>
              <a:rPr lang="ru-RU" sz="1400" dirty="0" smtClean="0"/>
              <a:t>К сожалению уже было много случаев, когда преступники  выдавали себя за одного из детей или выдуманных персонажей, чтобы войти к ним в доверие и завести пошлые или открыто </a:t>
            </a:r>
            <a:r>
              <a:rPr lang="ru-RU" sz="5400" dirty="0" smtClean="0"/>
              <a:t>секс</a:t>
            </a:r>
            <a:r>
              <a:rPr lang="ru-RU" sz="1400" dirty="0" smtClean="0"/>
              <a:t>уальные беседы с ними или даже договориться о личной встрече.</a:t>
            </a:r>
            <a:r>
              <a:rPr lang="ru-RU" sz="1400" dirty="0" smtClean="0">
                <a:latin typeface="Arial" charset="0"/>
              </a:rPr>
              <a:t> 38 % подростков в возрасте от 12 до 17 лет - занимаются этим постоянно. Отсюда - увеличение случаев изнасилования среди детей. Насмотревшись картинок секса, ребята воплощают их в жизнь, насилуя одноклассниц, соседок. Очень часто дети становятся участниками порнофильмов в Интернете. Они отзываются по приглашению послать электронной почтой свою фотографию, не подозревая, что она будет смонтирована с другой, и в непристойном виде будет показываться на </a:t>
            </a:r>
            <a:r>
              <a:rPr lang="ru-RU" sz="1400" dirty="0" err="1" smtClean="0">
                <a:latin typeface="Arial" charset="0"/>
              </a:rPr>
              <a:t>порносайтах</a:t>
            </a:r>
            <a:r>
              <a:rPr lang="ru-RU" sz="1400" dirty="0" smtClean="0">
                <a:latin typeface="Arial" charset="0"/>
              </a:rPr>
              <a:t>. </a:t>
            </a:r>
          </a:p>
          <a:p>
            <a:pPr eaLnBrk="1" hangingPunct="1"/>
            <a:endParaRPr lang="ru-RU" sz="14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/>
          </a:p>
          <a:p>
            <a:pPr eaLnBrk="1" hangingPunct="1"/>
            <a:endParaRPr lang="ru-RU" sz="1400" dirty="0" smtClean="0">
              <a:latin typeface="Arial Black" pitchFamily="34" charset="0"/>
            </a:endParaRPr>
          </a:p>
          <a:p>
            <a:pPr eaLnBrk="1" hangingPunct="1"/>
            <a:endParaRPr lang="ru-RU" sz="1400" b="1" dirty="0" smtClean="0">
              <a:latin typeface="Arial Black" pitchFamily="34" charset="0"/>
            </a:endParaRPr>
          </a:p>
          <a:p>
            <a:pPr eaLnBrk="1" hangingPunct="1"/>
            <a:endParaRPr lang="ru-RU" sz="1400" b="1" dirty="0" smtClean="0">
              <a:latin typeface="Arial Black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Контакты с незнакомыми людьми с помощью чатов или электронной почты. Все чаще и чаще злоумышленники используют эти каналы для того, чтобы заставить детей выдать личную информацию. В других случаях это могут быть преступники, которые ищут новые жертвы. Выдавая себя за сверстника жертвы, они могут выведывать личную информацию и искать личной встречи.</a:t>
            </a:r>
            <a:endParaRPr lang="ru-RU" sz="1200" dirty="0" smtClean="0"/>
          </a:p>
          <a:p>
            <a:pPr eaLnBrk="1" hangingPunct="1"/>
            <a:r>
              <a:rPr lang="ru-RU" dirty="0" smtClean="0"/>
              <a:t>Исследования показали, что 90% детей сталкивались в сети с порнографией, а 65% искали ее целенаправленно. При этом </a:t>
            </a:r>
            <a:r>
              <a:rPr lang="ru-RU" sz="1100" dirty="0" smtClean="0"/>
              <a:t>44% несовершеннолетних пользователей Интернета хотя бы раз подвергались в сети сексуальным домогательствам</a:t>
            </a:r>
            <a:r>
              <a:rPr lang="ru-RU" dirty="0" smtClean="0"/>
              <a:t>. </a:t>
            </a:r>
            <a:r>
              <a:rPr lang="ru-RU" dirty="0" smtClean="0">
                <a:latin typeface="Arial" charset="0"/>
              </a:rPr>
              <a:t>Очень часто дети становятся участниками порнофильмов в Интернете. </a:t>
            </a:r>
          </a:p>
          <a:p>
            <a:pPr rtl="0" eaLnBrk="1" latinLnBrk="0" hangingPunct="1"/>
            <a:r>
              <a:rPr lang="ru-RU" dirty="0" smtClean="0">
                <a:latin typeface="Arial" charset="0"/>
              </a:rPr>
              <a:t>Они отзываются по приглашению послать электронной почтой свою фотографию, не подозревая, что она будет смонтирована с другой, и в непристойном виде будет показываться на </a:t>
            </a:r>
            <a:r>
              <a:rPr lang="ru-RU" dirty="0" err="1" smtClean="0">
                <a:latin typeface="Arial" charset="0"/>
              </a:rPr>
              <a:t>порносайтах</a:t>
            </a:r>
            <a:r>
              <a:rPr lang="ru-RU" dirty="0" smtClean="0">
                <a:latin typeface="Arial" charset="0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Увеличиваются случаи изнасилования среди детей.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Насмотревшись картинок секса, ребята воплощают их в жизнь.</a:t>
            </a:r>
            <a:endParaRPr lang="ru-RU" dirty="0" smtClean="0"/>
          </a:p>
          <a:p>
            <a:pPr eaLnBrk="1" hangingPunct="1"/>
            <a:endParaRPr lang="ru-RU" dirty="0" smtClean="0">
              <a:latin typeface="Arial" charset="0"/>
            </a:endParaRPr>
          </a:p>
          <a:p>
            <a:pPr eaLnBrk="1" hangingPunct="1"/>
            <a:endParaRPr lang="ru-RU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66A2-CA0E-443A-B1F0-18DC539EE12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Специфика общения в </a:t>
            </a:r>
            <a:r>
              <a:rPr lang="ru-RU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Интернете</a:t>
            </a:r>
            <a:r>
              <a:rPr lang="ru-RU" sz="1200" dirty="0" err="1" smtClean="0">
                <a:latin typeface="Myriad Pro" pitchFamily="34" charset="0"/>
              </a:rPr>
              <a:t>именно</a:t>
            </a:r>
            <a:r>
              <a:rPr lang="ru-RU" sz="1200" dirty="0" smtClean="0">
                <a:latin typeface="Myriad Pro" pitchFamily="34" charset="0"/>
              </a:rPr>
              <a:t> Интернет оказался в России той лакмусовой бумажкой, которая вскрыла истинную ситуацию с языковой грамотностью массовой </a:t>
            </a:r>
            <a:r>
              <a:rPr lang="ru-RU" sz="1200" dirty="0" err="1" smtClean="0">
                <a:latin typeface="Myriad Pro" pitchFamily="34" charset="0"/>
              </a:rPr>
              <a:t>аудитории</a:t>
            </a:r>
            <a:r>
              <a:rPr lang="ru-RU" dirty="0" err="1" smtClean="0">
                <a:latin typeface="Myriad Pro" pitchFamily="34" charset="0"/>
              </a:rPr>
              <a:t>Проблемы</a:t>
            </a:r>
            <a:r>
              <a:rPr lang="ru-RU" dirty="0" smtClean="0">
                <a:latin typeface="Myriad Pro" pitchFamily="34" charset="0"/>
              </a:rPr>
              <a:t> виртуального </a:t>
            </a:r>
            <a:r>
              <a:rPr lang="ru-RU" dirty="0" err="1" smtClean="0">
                <a:latin typeface="Myriad Pro" pitchFamily="34" charset="0"/>
              </a:rPr>
              <a:t>общения</a:t>
            </a:r>
            <a:r>
              <a:rPr lang="ru-RU" sz="1200" dirty="0" err="1" smtClean="0">
                <a:latin typeface="Myriad Pro" pitchFamily="34" charset="0"/>
              </a:rPr>
              <a:t>Страдает</a:t>
            </a:r>
            <a:r>
              <a:rPr lang="ru-RU" sz="1200" dirty="0" smtClean="0">
                <a:latin typeface="Myriad Pro" pitchFamily="34" charset="0"/>
              </a:rPr>
              <a:t> текстовая </a:t>
            </a:r>
            <a:r>
              <a:rPr lang="ru-RU" sz="1200" dirty="0" err="1" smtClean="0">
                <a:latin typeface="Myriad Pro" pitchFamily="34" charset="0"/>
              </a:rPr>
              <a:t>оформленность</a:t>
            </a:r>
            <a:r>
              <a:rPr lang="ru-RU" sz="1200" dirty="0" smtClean="0">
                <a:latin typeface="Myriad Pro" pitchFamily="34" charset="0"/>
              </a:rPr>
              <a:t>, речевые действия становятся более свернутыми, исчезает </a:t>
            </a:r>
            <a:r>
              <a:rPr lang="ru-RU" sz="1200" dirty="0" err="1" smtClean="0">
                <a:latin typeface="Myriad Pro" pitchFamily="34" charset="0"/>
              </a:rPr>
              <a:t>вариативность</a:t>
            </a:r>
            <a:r>
              <a:rPr lang="ru-RU" dirty="0" err="1" smtClean="0">
                <a:solidFill>
                  <a:srgbClr val="FF0000"/>
                </a:solidFill>
                <a:latin typeface="Myriad Pro" pitchFamily="34" charset="0"/>
              </a:rPr>
              <a:t>П</a:t>
            </a:r>
            <a:r>
              <a:rPr lang="ru-RU" dirty="0" err="1" smtClean="0">
                <a:latin typeface="Myriad Pro" pitchFamily="34" charset="0"/>
              </a:rPr>
              <a:t>одавляющее</a:t>
            </a:r>
            <a:r>
              <a:rPr lang="ru-RU" dirty="0" smtClean="0">
                <a:latin typeface="Myriad Pro" pitchFamily="34" charset="0"/>
              </a:rPr>
              <a:t> количество учеников не осознают изменений, которые происходят в их речи, образе мышления.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9EC23-B9CD-4ED1-B5B5-639E6F45E42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Специфика общения в </a:t>
            </a:r>
            <a:r>
              <a:rPr lang="ru-RU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Интернете</a:t>
            </a:r>
            <a:r>
              <a:rPr lang="ru-RU" sz="1200" dirty="0" err="1" smtClean="0">
                <a:latin typeface="Myriad Pro" pitchFamily="34" charset="0"/>
              </a:rPr>
              <a:t>именно</a:t>
            </a:r>
            <a:r>
              <a:rPr lang="ru-RU" sz="1200" dirty="0" smtClean="0">
                <a:latin typeface="Myriad Pro" pitchFamily="34" charset="0"/>
              </a:rPr>
              <a:t> Интернет оказался в России той лакмусовой бумажкой, которая вскрыла истинную ситуацию с языковой грамотностью массовой </a:t>
            </a:r>
            <a:r>
              <a:rPr lang="ru-RU" sz="1200" dirty="0" err="1" smtClean="0">
                <a:latin typeface="Myriad Pro" pitchFamily="34" charset="0"/>
              </a:rPr>
              <a:t>аудитории</a:t>
            </a:r>
            <a:r>
              <a:rPr lang="ru-RU" dirty="0" err="1" smtClean="0">
                <a:latin typeface="Myriad Pro" pitchFamily="34" charset="0"/>
              </a:rPr>
              <a:t>Проблемы</a:t>
            </a:r>
            <a:r>
              <a:rPr lang="ru-RU" dirty="0" smtClean="0">
                <a:latin typeface="Myriad Pro" pitchFamily="34" charset="0"/>
              </a:rPr>
              <a:t> виртуального </a:t>
            </a:r>
            <a:r>
              <a:rPr lang="ru-RU" dirty="0" err="1" smtClean="0">
                <a:latin typeface="Myriad Pro" pitchFamily="34" charset="0"/>
              </a:rPr>
              <a:t>общения</a:t>
            </a:r>
            <a:r>
              <a:rPr lang="ru-RU" sz="1200" dirty="0" err="1" smtClean="0">
                <a:latin typeface="Myriad Pro" pitchFamily="34" charset="0"/>
              </a:rPr>
              <a:t>Страдает</a:t>
            </a:r>
            <a:r>
              <a:rPr lang="ru-RU" sz="1200" dirty="0" smtClean="0">
                <a:latin typeface="Myriad Pro" pitchFamily="34" charset="0"/>
              </a:rPr>
              <a:t> текстовая </a:t>
            </a:r>
            <a:r>
              <a:rPr lang="ru-RU" sz="1200" dirty="0" err="1" smtClean="0">
                <a:latin typeface="Myriad Pro" pitchFamily="34" charset="0"/>
              </a:rPr>
              <a:t>оформленность</a:t>
            </a:r>
            <a:r>
              <a:rPr lang="ru-RU" sz="1200" dirty="0" smtClean="0">
                <a:latin typeface="Myriad Pro" pitchFamily="34" charset="0"/>
              </a:rPr>
              <a:t>, речевые действия становятся более свернутыми, исчезает вариативность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9EC23-B9CD-4ED1-B5B5-639E6F45E42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AD62A-2E24-40D1-8C48-15A9B23EAF51}" type="slidenum">
              <a:rPr lang="ru-RU" smtClean="0">
                <a:latin typeface="Arial" charset="0"/>
              </a:rPr>
              <a:pPr/>
              <a:t>18</a:t>
            </a:fld>
            <a:endParaRPr lang="ru-RU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775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charset="0"/>
              </a:rPr>
              <a:t>Как уберечь ребенка от разрушающих его здоровье и личность воздействий? Как отвлечь его от "общения" с телевизором или компьютером? Что противопоставить их </a:t>
            </a:r>
            <a:r>
              <a:rPr lang="ru-RU" dirty="0" err="1" smtClean="0">
                <a:latin typeface="Arial" charset="0"/>
              </a:rPr>
              <a:t>власти</a:t>
            </a:r>
            <a:r>
              <a:rPr lang="ru-RU" sz="1200" dirty="0" err="1" smtClean="0"/>
              <a:t>Общайтесь</a:t>
            </a:r>
            <a:r>
              <a:rPr lang="ru-RU" sz="1200" dirty="0" smtClean="0"/>
              <a:t> с ребенком, когда тот путешествует по </a:t>
            </a:r>
            <a:r>
              <a:rPr lang="ru-RU" sz="1200" dirty="0" err="1" smtClean="0"/>
              <a:t>Сети</a:t>
            </a:r>
            <a:r>
              <a:rPr lang="ru-RU" sz="12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Проявление</a:t>
            </a:r>
            <a:r>
              <a:rPr lang="ru-RU" sz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вашего интереса поможет выяснить, чем он занимается в данный момент, и понять, что все идет нормально</a:t>
            </a:r>
          </a:p>
          <a:p>
            <a:pPr rtl="0" eaLnBrk="1" latinLnBrk="0" hangingPunct="1"/>
            <a:r>
              <a:rPr lang="ru-RU" dirty="0" smtClean="0">
                <a:latin typeface="Arial" charset="0"/>
              </a:rPr>
              <a:t>Недаром во всем мире установлены временные нормы работы за компьютером. Медики хорошо знают, что у всех компьютерщиков </a:t>
            </a:r>
            <a:r>
              <a:rPr lang="ru-RU" b="1" dirty="0" smtClean="0">
                <a:latin typeface="Arial" charset="0"/>
              </a:rPr>
              <a:t>сильно понижен уровень лейкоцитов</a:t>
            </a:r>
            <a:r>
              <a:rPr lang="ru-RU" dirty="0" smtClean="0">
                <a:latin typeface="Arial" charset="0"/>
              </a:rPr>
              <a:t> в крови – значит, повреждена защитная функция организма, ослаблена сопротивляемость заболеваниям.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обезопасить ребенка в Сети, вы можете сделать следующее: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Проводите время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вашим ребенком, исследуйте сайты вместе. Узнайте, чем любят заниматься в Сети ваши дети. </a:t>
            </a:r>
            <a:endParaRPr lang="ru-RU" dirty="0" smtClean="0"/>
          </a:p>
          <a:p>
            <a:pPr eaLnBrk="1" hangingPunct="1"/>
            <a:r>
              <a:rPr lang="ru-RU" dirty="0" smtClean="0">
                <a:latin typeface="Arial" charset="0"/>
              </a:rPr>
              <a:t>Но, помимо вреда телесному здоровью, компьютер может нанести вред и человеческой душе, особенно детской. Компьютер не только вспомогательный инструмент в разных видах человеческой деятельности – на нем можно играть. Тут не нужны товарищи – твоим товарищем-партнером является машина, т. е. компьютер: ты играешь на нем, в него и с ним. </a:t>
            </a:r>
            <a:r>
              <a:rPr lang="ru-RU" sz="1200" dirty="0" smtClean="0">
                <a:latin typeface="Arial" charset="0"/>
              </a:rPr>
              <a:t>Приходится исходить из того факта, что телевидение уже вошло в жизнь современного ребенка. В любом случае все родители должны стремиться свести "общение" ребенка с телевизором до минимума (ради сохранения телесного здоровья) и сделать его строго выборочным (ради сохранения здоровья душевного). Например, папа или мама вместе с детьми могут отметить в телепрограмме те передачи, которые они будут смотреть. Если их окажется слишком много, сделайте более строгий отбор, исходя из установленного "лимита" времени. Очень важно, чтобы телевизор в доме включался только для того, чтобы посмотреть что-то конкретное, а не для того, чтобы перед ним "убивать" время. Посмотреть что-то – и сразу выключить, не давая втянуть себя в просмотр следующей передачи. Это, пожалуй, главное. Мудрые родители умеют поставить и телевизор на службу семье. У них это не "господин Телевизор", а смиренный помощник. Ведь зрительный образ – самый яркий, самый запоминающийся, образный язык киноискусства наиболее доходчив до детской души, поэтому важно, что произносится этим "языком". Можно только добавить, что родительский запрет (если ребенку очень хочется что-то посмотреть, а родители знают, что этого смотреть никак нельзя) должен быть обоснован – хотя бы тем, что сказано о телевизоре в этой статье. Во всяком случае, задача родителей – доходчиво объяснить обиженному ребенку, что ничто не проходит для души бесследно, и помочь ему отличить плохое от хорошего. В отношении компьютера могут быть даны те же рекомендации, что и с телевизором: строгое ограничение по времени занятий и разумный подход. </a:t>
            </a:r>
          </a:p>
          <a:p>
            <a:pPr eaLnBrk="1" hangingPunct="1"/>
            <a:endParaRPr lang="ru-RU" sz="1200" dirty="0" smtClean="0">
              <a:latin typeface="Arial" charset="0"/>
            </a:endParaRPr>
          </a:p>
          <a:p>
            <a:pPr eaLnBrk="1" hangingPunct="1"/>
            <a:endParaRPr lang="ru-RU" sz="1200" dirty="0" smtClean="0">
              <a:latin typeface="Arial" charset="0"/>
            </a:endParaRPr>
          </a:p>
          <a:p>
            <a:pPr eaLnBrk="1" hangingPunct="1"/>
            <a:endParaRPr lang="ru-RU" sz="1200" dirty="0" smtClean="0">
              <a:latin typeface="Arial" charset="0"/>
            </a:endParaRPr>
          </a:p>
          <a:p>
            <a:pPr eaLnBrk="1" hangingPunct="1"/>
            <a:endParaRPr lang="ru-RU" dirty="0" smtClean="0">
              <a:latin typeface="Arial" charset="0"/>
            </a:endParaRPr>
          </a:p>
          <a:p>
            <a:pPr eaLnBrk="1" hangingPunct="1"/>
            <a:endParaRPr lang="ru-RU" dirty="0" smtClean="0">
              <a:latin typeface="Arial" charset="0"/>
            </a:endParaRPr>
          </a:p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Научите ребенка правильно обращаться с потенциально опасным материалом: </a:t>
            </a:r>
            <a:endParaRPr lang="ru-RU" sz="1200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не должен отвечать на угрожающие или раздражающие сообщения; 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должен незамедлительно закрыть окно сайта, если его содержимое вызвало чувство дискомфорта или волнения.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Объясните ребенку, что информация в Интернет не всегда надежна. 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Объясните, что ребенок должен вести себя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Интернет-пространстве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 же, как он ведет себя в реальной жизни; расскажите ребенку о принципах сетевого этикета. 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ваших интересах разработать инструкцию по пользованию Интернет и обсудить ее с детьми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66A2-CA0E-443A-B1F0-18DC539EE12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Приучите вашего ребенка сообщать вам о любых угрозах или тревогах, связанных с Интернет. Оставайтесь спокойными и напомните детям, что они в безопасности, если сами рассказали вам о своих угрозах или тревогах 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чаще просматривайте отчеты о деятельности детей в Интернет.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забывайте беседовать с детьми об их друзьях в Интернете, о том, чем они заняты таким образом, будто речь идет о друзьях в реальной жизни. Спрашивайте о людях, с которыми дети общаются посредством служб мгновенного обмена сообщениями чтобы убедиться, что эти люди им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знакомыОбсудите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ребенком плюсы и минусы пользования Интернет. Объясните, что нет ничего страшного, если он будет рассказывать вам о случаях столкновения с вредным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контентом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другой Обсудите с подростками проблемы сетевых азартных игр и их возможный риск. Напомните что дети не могут играть в эти игры согласно закона.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обратить внимание на необходимость содержания родительских паролей (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паролей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администраторов) в строгом секрете </a:t>
            </a:r>
            <a:endParaRPr lang="ru-RU" dirty="0" smtClean="0"/>
          </a:p>
          <a:p>
            <a:pPr rtl="0" eaLnBrk="1" fontAlgn="base" latinLnBrk="0" hangingPunct="1"/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 возрасте подростки активно пользуются электронной почтой, службами мгновенного обмена сообщениями, скачивают музыку и фильмы. </a:t>
            </a:r>
            <a:endParaRPr lang="ru-RU" dirty="0" smtClean="0"/>
          </a:p>
          <a:p>
            <a:pPr rtl="0" eaLnBrk="1" fontAlgn="base" latinLnBrk="0" hangingPunct="1"/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Мальчикам в этом возрасте больше по нраву сметать все ограничения, они жаждут грубого юмора, азартных игр, картинок «для взрослых».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66A2-CA0E-443A-B1F0-18DC539EE12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ваших интересах разработать инструкцию по пользованию Интернет и обсудить ее с детьми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66A2-CA0E-443A-B1F0-18DC539EE12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sz="1100" dirty="0" smtClean="0"/>
              <a:t>Безусловно, Интернет- это величайшее и </a:t>
            </a:r>
          </a:p>
          <a:p>
            <a:pPr>
              <a:buFont typeface="Wingdings 2" pitchFamily="18" charset="2"/>
              <a:buNone/>
            </a:pPr>
            <a:r>
              <a:rPr lang="ru-RU" sz="1100" dirty="0" smtClean="0"/>
              <a:t>удивительное изобретение, при помощи которого человечество </a:t>
            </a:r>
            <a:endParaRPr lang="ru-RU" sz="1100" dirty="0" smtClean="0">
              <a:latin typeface="Aria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sz="1100" dirty="0" smtClean="0"/>
              <a:t>совершило огромный скачёк в будущее.</a:t>
            </a:r>
            <a:r>
              <a:rPr lang="ru-RU" sz="1200" dirty="0" smtClean="0"/>
              <a:t> Информационно-коммуникационные технологии (ИКТ) предоставляют беспрецедентные возможности для </a:t>
            </a:r>
            <a:r>
              <a:rPr lang="ru-RU" sz="1200" dirty="0" smtClean="0">
                <a:solidFill>
                  <a:srgbClr val="FF0000"/>
                </a:solidFill>
              </a:rPr>
              <a:t>детского обучения и творчества</a:t>
            </a:r>
            <a:r>
              <a:rPr lang="ru-RU" sz="1200" dirty="0" smtClean="0"/>
              <a:t>. количество детей в Сети растет не по дням, а по часам  Трудно поверить, что еще год назад по Сети гуляли 10 миллионов мальчишек и девчонок, а сегодня их уже 13. </a:t>
            </a:r>
          </a:p>
          <a:p>
            <a:r>
              <a:rPr lang="ru-RU" sz="1200" dirty="0" smtClean="0"/>
              <a:t>В России до 3 миллионов российских несовершеннолетних пользователей имеют доступ в Интернет. </a:t>
            </a:r>
            <a:r>
              <a:rPr lang="ru-RU" sz="1100" dirty="0" smtClean="0"/>
              <a:t>Однако, в Интернете много информации,</a:t>
            </a:r>
          </a:p>
          <a:p>
            <a:pPr>
              <a:buFont typeface="Wingdings 2" pitchFamily="18" charset="2"/>
              <a:buNone/>
            </a:pPr>
            <a:r>
              <a:rPr lang="ru-RU" sz="1100" dirty="0" smtClean="0"/>
              <a:t> которую не то что читать, </a:t>
            </a:r>
            <a:endParaRPr lang="ru-RU" sz="1100" dirty="0" smtClean="0">
              <a:latin typeface="Aria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sz="1100" dirty="0" smtClean="0"/>
              <a:t>а даже видеть нельзя, в </a:t>
            </a:r>
          </a:p>
          <a:p>
            <a:pPr>
              <a:buFont typeface="Wingdings 2" pitchFamily="18" charset="2"/>
              <a:buNone/>
            </a:pPr>
            <a:r>
              <a:rPr lang="ru-RU" sz="1100" dirty="0" smtClean="0"/>
              <a:t>особенности подрастающему поколению!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Речь идет об информации в Интернете нежелательного характера, которая несет в себе </a:t>
            </a:r>
            <a:r>
              <a:rPr lang="ru-RU" dirty="0" err="1" smtClean="0"/>
              <a:t>контентные</a:t>
            </a:r>
            <a:r>
              <a:rPr lang="ru-RU" dirty="0" smtClean="0"/>
              <a:t> риски, т.е. различные информационные ресурсы, содержащие противозаконную, неэтичную и вредоносную информацию.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66A2-CA0E-443A-B1F0-18DC539EE12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Конечно же ни кто так сильно не отвечает за безопасность  детей в Интернете, как сами родители. Ведь только родители могут полностью контролировать своих детей.</a:t>
            </a:r>
            <a:r>
              <a:rPr lang="ru-RU" sz="1200" dirty="0" smtClean="0"/>
              <a:t> какими вырастут наши дети, зависит только от нас самих! У человека всегда есть выбор, даже если, кажется, что его нет.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66A2-CA0E-443A-B1F0-18DC539EE12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Зачастую дети и подростки в полной мере не осознают все возможные проблемы, с которыми они могут столкнуться в сети. Сделать их пребывание в Интернете более безопасным, научить их ориентироваться в киберпространстве — важная задача для родителей и педагогов.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66A2-CA0E-443A-B1F0-18DC539EE12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1200" dirty="0" smtClean="0"/>
              <a:t>По результатам социологических исследований 88% четырёхлетних детей выходят в сеть вместе с родителями. </a:t>
            </a:r>
          </a:p>
          <a:p>
            <a:pPr eaLnBrk="1" hangingPunct="1"/>
            <a:r>
              <a:rPr lang="ru-RU" sz="1200" dirty="0" smtClean="0"/>
              <a:t>В 8-9-летнем возрасте дети всё чаще выходят в сеть самостоятельно. К 14 годам совместное, семейное  пользование сетью сохраняется лишь для 7% подростков.</a:t>
            </a:r>
          </a:p>
          <a:p>
            <a:pPr eaLnBrk="1" hangingPunct="1"/>
            <a:r>
              <a:rPr lang="ru-RU" sz="1200" dirty="0" smtClean="0"/>
              <a:t>Больше половины пользователей сети в возрасте до 14 лет просматривают сайты с нежелательным содержимым. </a:t>
            </a:r>
            <a:r>
              <a:rPr lang="ru-RU" sz="1200" b="1" dirty="0" smtClean="0"/>
              <a:t>39% детей посещают </a:t>
            </a:r>
            <a:r>
              <a:rPr lang="ru-RU" sz="1200" b="1" dirty="0" err="1" smtClean="0"/>
              <a:t>порносайты</a:t>
            </a:r>
            <a:r>
              <a:rPr lang="ru-RU" sz="1200" dirty="0" smtClean="0"/>
              <a:t>, </a:t>
            </a:r>
            <a:r>
              <a:rPr lang="ru-RU" sz="1200" b="1" dirty="0" smtClean="0"/>
              <a:t>19% наблюдают сцены насилия</a:t>
            </a:r>
            <a:r>
              <a:rPr lang="ru-RU" sz="1200" dirty="0" smtClean="0"/>
              <a:t>, 16% увлекаются азартными играми. Наркотическими веществами и алкоголем интересуются 14% детей, а экстремистские и националистические ресурсы посещают 11% несовершеннолетних пользователей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66A2-CA0E-443A-B1F0-18DC539EE12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Результаты анкетирования.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Опрошено 46 обучающихся.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опрошенные дети имеют дома компьютер.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Выделенную линию Интернета имеют 22 ученика.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вопрос «Сколько времени ты проводишь у ПК» дети отвечали, что проводят за компьютером от 40 минут до 6 часов.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46 респондентов только лишь 6 учеников (это 13%) выходят в Интернет вместе с родителями.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Выходя в паутину дети: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Играют 41 ученик. 89%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Ищут информацию в поисковике для обучения 33 ученика. 72%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Скачивают музыку, фильмы 28 учеников. 61%.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Общаются 33 ученика. 72%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Знакомятся 21ученик. 60%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Нравится знакомиться через сеть 18учеников. 39%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(35%) родителей контролируют время проведения своего ребенка 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компьютеромРекомендовать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родителям больше времени проводить со своими детьми при их выходе в Интернет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Обратить внимание родителей, что почти все дети играют в сети. Интересоваться в какие игры они играют. Исключить игры агрессивного характера.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дети общаются и знакомятся в Интернете. Рекомендуется родителям быть в курсе с кем дети общаются и кто является их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выиртуальными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друзьями, что исключить негативные знакомства и, возможно, предложения.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Очень мало родителей контролируют время проведения детей за компьютером, что может негативно сказаться на состоянии здоровья ребенка, на его психологическом состоянии.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66A2-CA0E-443A-B1F0-18DC539EE12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800000"/>
                </a:solidFill>
              </a:rPr>
              <a:t>К противозаконной, неэтичной и вредоносной информации </a:t>
            </a:r>
            <a:r>
              <a:rPr lang="ru-RU" sz="1200" dirty="0" err="1" smtClean="0">
                <a:solidFill>
                  <a:srgbClr val="800000"/>
                </a:solidFill>
              </a:rPr>
              <a:t>относятся:</a:t>
            </a:r>
            <a:r>
              <a:rPr lang="ru-RU" sz="1200" dirty="0" err="1" smtClean="0"/>
              <a:t>пропаганда</a:t>
            </a:r>
            <a:r>
              <a:rPr lang="ru-RU" sz="1200" dirty="0" smtClean="0"/>
              <a:t> насилия, жестокости и агрессии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66A2-CA0E-443A-B1F0-18DC539EE12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08F48-FE30-405A-AEFA-AC12D2813B0E}" type="slidenum">
              <a:rPr lang="ru-RU" smtClean="0">
                <a:latin typeface="Arial" charset="0"/>
              </a:rPr>
              <a:pPr/>
              <a:t>8</a:t>
            </a:fld>
            <a:endParaRPr lang="ru-RU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Необходимо помнить о том, что ребенок, который ежедневно смотрит сцены           насилия, убийства,</a:t>
            </a:r>
            <a:r>
              <a:rPr lang="ru-RU" sz="1200" kern="1200" dirty="0" smtClean="0">
                <a:solidFill>
                  <a:srgbClr val="000066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i="1" u="sng" kern="1200" dirty="0" smtClean="0">
                <a:solidFill>
                  <a:srgbClr val="800000"/>
                </a:solidFill>
                <a:latin typeface="Arial" pitchFamily="34" charset="0"/>
                <a:ea typeface="+mn-ea"/>
                <a:cs typeface="+mn-cs"/>
              </a:rPr>
              <a:t>СВЫКНЕТСЯ</a:t>
            </a:r>
            <a:r>
              <a:rPr lang="ru-RU" sz="1200" kern="1200" dirty="0" smtClean="0">
                <a:solidFill>
                  <a:srgbClr val="000066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с ними и даже будет испытывать при этом</a:t>
            </a:r>
            <a:r>
              <a:rPr lang="ru-RU" sz="1200" kern="1200" dirty="0" smtClean="0">
                <a:solidFill>
                  <a:srgbClr val="000066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u="sng" kern="1200" dirty="0" smtClean="0">
                <a:solidFill>
                  <a:srgbClr val="800000"/>
                </a:solidFill>
                <a:latin typeface="Arial" pitchFamily="34" charset="0"/>
                <a:ea typeface="+mn-ea"/>
                <a:cs typeface="+mn-cs"/>
              </a:rPr>
              <a:t>УДОВОЛЬСТВИЕ</a:t>
            </a:r>
            <a:r>
              <a:rPr lang="ru-RU" sz="1200" kern="1200" dirty="0" smtClean="0">
                <a:solidFill>
                  <a:srgbClr val="000066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F9CCD-B108-41EB-8F35-C14AB6676937}" type="slidenum">
              <a:rPr lang="ru-RU">
                <a:latin typeface="Arial" charset="0"/>
              </a:rPr>
              <a:pPr/>
              <a:t>9</a:t>
            </a:fld>
            <a:endParaRPr lang="ru-RU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i="0" dirty="0" smtClean="0">
                <a:latin typeface="Arial" charset="0"/>
              </a:rPr>
              <a:t>Игра становится противовесом реальной жизни, в которой от ребенка мало что зависит. </a:t>
            </a:r>
            <a:r>
              <a:rPr lang="ru-RU" b="0" dirty="0" smtClean="0">
                <a:latin typeface="Lucida Handwriting" pitchFamily="66" charset="0"/>
              </a:rPr>
              <a:t>Если вы, уступая просьбам и слезам вашего чада, приобрели игровую приставку или компьютер, то будьте готовы к тому, что между вами и вашим ребенком встанет стена – компьютер, </a:t>
            </a:r>
            <a:endParaRPr lang="ru-RU" b="0" dirty="0" smtClean="0">
              <a:latin typeface="Arial" charset="0"/>
            </a:endParaRPr>
          </a:p>
          <a:p>
            <a:pPr eaLnBrk="1" hangingPunct="1"/>
            <a:endParaRPr lang="ru-RU" b="0" i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5704E-CA4B-47F5-9F87-79E020174BB7}" type="slidenum">
              <a:rPr lang="ru-RU">
                <a:latin typeface="Arial" charset="0"/>
              </a:rPr>
              <a:pPr/>
              <a:t>10</a:t>
            </a:fld>
            <a:endParaRPr lang="ru-RU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charset="0"/>
              </a:rPr>
              <a:t>Как показали исследования, родители весьма беспечно относятся к увлечению детей компьютерными играми, еще бы: не сидят по подвалам, не болтаются по улицам, тихо играют. Лишь 23% родителей, назвавшие себя православными, не одобряют долгое сидение за компьютером, а большинство считает, что компьютер "развивает быстроту реакции. Развивает память и мышление, учит логике и сообразительности. </a:t>
            </a:r>
            <a:r>
              <a:rPr lang="ru-RU" dirty="0" smtClean="0"/>
              <a:t>Интернет - зависимость определяется психологами как "навязчивое желание выйти в Интернет, находясь </a:t>
            </a:r>
            <a:r>
              <a:rPr lang="ru-RU" dirty="0" err="1" smtClean="0"/>
              <a:t>off-line</a:t>
            </a:r>
            <a:r>
              <a:rPr lang="ru-RU" dirty="0" smtClean="0"/>
              <a:t>, и неспособность выйти из Интернет, будучи </a:t>
            </a:r>
            <a:r>
              <a:rPr lang="ru-RU" dirty="0" err="1" smtClean="0"/>
              <a:t>on-line</a:t>
            </a:r>
            <a:r>
              <a:rPr lang="ru-RU" dirty="0" smtClean="0"/>
              <a:t>". </a:t>
            </a:r>
            <a:r>
              <a:rPr lang="ru-RU" dirty="0" smtClean="0">
                <a:latin typeface="Arial" charset="0"/>
              </a:rPr>
              <a:t>Но не иллюзорно ли подобное ощущение власти? Не начинает ли, в конце концов, компьютер управлять ребенком? Маленький человек уже не хозяин своего "реального" времени. Вот и ответ на частый вопрос родителей, почему ребенок сидит у компьютера часами. Нарушается режим питания - кто не выметал после многочасовых компьютерных "посиделок" своего ребенка гору пустых упаковок из-под чипсов и крошки от бутербродов? Нарушается сон - часты жалобы родителей на бормотание и вскрики, беспокойный сон после игр. Ребенок из Творца превращается в приставку к компьютеру…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Патологическая </a:t>
            </a:r>
            <a:r>
              <a:rPr lang="ru-RU" sz="12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игромания</a:t>
            </a:r>
            <a:r>
              <a:rPr lang="ru-RU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 сходная с наркоманией действительно существует среди молодежи в возрасте от 8 до 18 лет </a:t>
            </a: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eaLnBrk="1" hangingPunct="1"/>
            <a:endParaRPr lang="ru-RU" dirty="0" smtClean="0">
              <a:latin typeface="Arial" charset="0"/>
            </a:endParaRPr>
          </a:p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jpeg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wmf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11" Type="http://schemas.openxmlformats.org/officeDocument/2006/relationships/image" Target="../media/image48.wmf"/><Relationship Id="rId5" Type="http://schemas.openxmlformats.org/officeDocument/2006/relationships/image" Target="../media/image42.gif"/><Relationship Id="rId10" Type="http://schemas.openxmlformats.org/officeDocument/2006/relationships/image" Target="../media/image47.gif"/><Relationship Id="rId4" Type="http://schemas.openxmlformats.org/officeDocument/2006/relationships/image" Target="../media/image41.png"/><Relationship Id="rId9" Type="http://schemas.openxmlformats.org/officeDocument/2006/relationships/image" Target="../media/image4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5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gif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gif"/><Relationship Id="rId5" Type="http://schemas.openxmlformats.org/officeDocument/2006/relationships/image" Target="../media/image57.wmf"/><Relationship Id="rId4" Type="http://schemas.openxmlformats.org/officeDocument/2006/relationships/image" Target="../media/image5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gif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wmf"/><Relationship Id="rId4" Type="http://schemas.openxmlformats.org/officeDocument/2006/relationships/image" Target="../media/image6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gif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gif"/><Relationship Id="rId5" Type="http://schemas.openxmlformats.org/officeDocument/2006/relationships/image" Target="../media/image76.gif"/><Relationship Id="rId4" Type="http://schemas.openxmlformats.org/officeDocument/2006/relationships/image" Target="../media/image7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gif"/><Relationship Id="rId4" Type="http://schemas.openxmlformats.org/officeDocument/2006/relationships/image" Target="../media/image8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uroki.net/razrabotki/priezientatsiia-roditiel-skogho-sobraniia-biezopasnyi-intierniet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2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 descr="G:\интернет\р.с.безопасный интернет\Рис.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1528785" cy="1512168"/>
          </a:xfrm>
          <a:prstGeom prst="rect">
            <a:avLst/>
          </a:prstGeom>
          <a:noFill/>
        </p:spPr>
      </p:pic>
      <p:pic>
        <p:nvPicPr>
          <p:cNvPr id="7" name="Picture 34" descr="D:\разные ролики фильмы\Новая папка\27001913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06084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D:\разные ролики фильмы\Новая папка\38176195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132856"/>
            <a:ext cx="1333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71600" y="5877272"/>
            <a:ext cx="759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БЕЗОПАСНЫЙ ИНТЕРНЕТ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24128" y="3356992"/>
            <a:ext cx="3096344" cy="138499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комфорт только в виртуальной реальности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33600" y="304800"/>
            <a:ext cx="2582416" cy="95410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Интернет-зависимость</a:t>
            </a:r>
            <a:endParaRPr lang="ru-RU" sz="2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57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43600" y="304800"/>
            <a:ext cx="2300808" cy="95410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Сетевая наркомания</a:t>
            </a:r>
            <a:endParaRPr lang="ru-RU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564904"/>
            <a:ext cx="3960439" cy="95410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социальная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неадаптированность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933056"/>
            <a:ext cx="4392488" cy="95410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неуспешность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ребенка в реальной жизни </a:t>
            </a:r>
            <a:endParaRPr lang="ru-RU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5301208"/>
            <a:ext cx="3752630" cy="52322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pPr lvl="0" algn="l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неумение общаться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 r="13142"/>
          <a:stretch>
            <a:fillRect/>
          </a:stretch>
        </p:blipFill>
        <p:spPr bwMode="auto">
          <a:xfrm>
            <a:off x="304800" y="228600"/>
            <a:ext cx="1676400" cy="185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1556792"/>
            <a:ext cx="3816424" cy="639763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ДИАГНОЗ: ГЕЙМЕР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 r="5882"/>
          <a:stretch>
            <a:fillRect/>
          </a:stretch>
        </p:blipFill>
        <p:spPr bwMode="auto">
          <a:xfrm>
            <a:off x="7308304" y="1556792"/>
            <a:ext cx="1472789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>
            <a:stCxn id="10" idx="2"/>
            <a:endCxn id="17" idx="0"/>
          </p:cNvCxnSpPr>
          <p:nvPr/>
        </p:nvCxnSpPr>
        <p:spPr>
          <a:xfrm>
            <a:off x="3424808" y="1258907"/>
            <a:ext cx="1831268" cy="297885"/>
          </a:xfrm>
          <a:prstGeom prst="straightConnector1">
            <a:avLst/>
          </a:prstGeom>
          <a:ln w="571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2"/>
            <a:endCxn id="17" idx="0"/>
          </p:cNvCxnSpPr>
          <p:nvPr/>
        </p:nvCxnSpPr>
        <p:spPr>
          <a:xfrm flipH="1">
            <a:off x="5256076" y="1258907"/>
            <a:ext cx="1837928" cy="297885"/>
          </a:xfrm>
          <a:prstGeom prst="straightConnector1">
            <a:avLst/>
          </a:prstGeom>
          <a:ln w="571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авая фигурная скобка 23"/>
          <p:cNvSpPr/>
          <p:nvPr/>
        </p:nvSpPr>
        <p:spPr>
          <a:xfrm>
            <a:off x="4283968" y="2348880"/>
            <a:ext cx="1368152" cy="3600400"/>
          </a:xfrm>
          <a:prstGeom prst="rightBrace">
            <a:avLst>
              <a:gd name="adj1" fmla="val 8333"/>
              <a:gd name="adj2" fmla="val 49627"/>
            </a:avLst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5" descr="6c0879bd90a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574977"/>
            <a:ext cx="2771800" cy="228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588224" y="5157192"/>
            <a:ext cx="2232248" cy="1384995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Компьютер управляет ребенком?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88640"/>
            <a:ext cx="5882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Симптомы сетевой наркомании</a:t>
            </a:r>
            <a:endParaRPr lang="ru-RU" sz="2800" u="sng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31640" y="1772816"/>
            <a:ext cx="3528392" cy="83099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ест, пьет чай, готовит уроки у компьютера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76056" y="1988840"/>
            <a:ext cx="2736304" cy="1200329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провел хотя бы одну ночь у компьютера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536" y="2852936"/>
            <a:ext cx="3384376" cy="1200329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прогулял школу – сидел за компьютером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51520" y="764704"/>
            <a:ext cx="6048672" cy="83099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приходит домой и сразу садится за компьютер</a:t>
            </a:r>
          </a:p>
        </p:txBody>
      </p:sp>
      <p:pic>
        <p:nvPicPr>
          <p:cNvPr id="10" name="Picture 14" descr="MPj030895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640" y="2420888"/>
            <a:ext cx="1697360" cy="112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7" descr="MCj041580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1152128" cy="138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G:\интернет\р.с.безопасный интернет\211213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88640"/>
            <a:ext cx="1772816" cy="1772816"/>
          </a:xfrm>
          <a:prstGeom prst="rect">
            <a:avLst/>
          </a:prstGeom>
          <a:noFill/>
        </p:spPr>
      </p:pic>
      <p:pic>
        <p:nvPicPr>
          <p:cNvPr id="14" name="Picture 3" descr="Новость на Newsland: Кто и как должен защищать детей в Интернет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708920"/>
            <a:ext cx="1656184" cy="119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364088" y="3356992"/>
            <a:ext cx="2520280" cy="156966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990000"/>
                </a:solidFill>
                <a:latin typeface="Arial" pitchFamily="34" charset="0"/>
              </a:rPr>
              <a:t>забыл поесть, почистить           зубы (раньше такого не </a:t>
            </a:r>
            <a:r>
              <a:rPr lang="ru-RU" sz="2400" b="1" dirty="0" smtClean="0">
                <a:solidFill>
                  <a:srgbClr val="990000"/>
                </a:solidFill>
                <a:latin typeface="Arial" pitchFamily="34" charset="0"/>
              </a:rPr>
              <a:t>наблюдалось</a:t>
            </a:r>
            <a:r>
              <a:rPr lang="ru-RU" sz="2400" b="1" dirty="0">
                <a:solidFill>
                  <a:srgbClr val="99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23528" y="4293096"/>
            <a:ext cx="3816424" cy="978729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800000"/>
                </a:solidFill>
                <a:latin typeface="Arial" pitchFamily="34" charset="0"/>
              </a:rPr>
              <a:t>конфликтует, угрожает, шантажирует </a:t>
            </a: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</a:rPr>
              <a:t>на </a:t>
            </a:r>
            <a:r>
              <a:rPr lang="ru-RU" sz="2400" b="1" dirty="0">
                <a:solidFill>
                  <a:srgbClr val="800000"/>
                </a:solidFill>
                <a:latin typeface="Arial" pitchFamily="34" charset="0"/>
              </a:rPr>
              <a:t>запрет сидеть за компьютером</a:t>
            </a:r>
          </a:p>
        </p:txBody>
      </p:sp>
      <p:pic>
        <p:nvPicPr>
          <p:cNvPr id="18" name="Picture 15" descr="MCj0216960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373216"/>
            <a:ext cx="1512168" cy="8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MCj042806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149080"/>
            <a:ext cx="130743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572000" y="5157192"/>
            <a:ext cx="4572000" cy="1274195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плохое, раздраженное настроение, не может ничем заняться, если компьютер сломался</a:t>
            </a:r>
          </a:p>
        </p:txBody>
      </p:sp>
      <p:pic>
        <p:nvPicPr>
          <p:cNvPr id="21" name="Picture 11" descr="MCj0311844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5301208"/>
            <a:ext cx="1656184" cy="132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MCj0434407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28384" y="3861048"/>
            <a:ext cx="1115616" cy="116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9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  <p:bldP spid="17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6165304"/>
            <a:ext cx="680424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ЭМОЦИОНАЛЬНОЕ НАПРЯЖЕНИЕ</a:t>
            </a:r>
          </a:p>
        </p:txBody>
      </p:sp>
      <p:pic>
        <p:nvPicPr>
          <p:cNvPr id="7" name="Picture 4" descr="MCj04380160000[1]"/>
          <p:cNvPicPr>
            <a:picLocks noChangeAspect="1" noChangeArrowheads="1"/>
          </p:cNvPicPr>
          <p:nvPr/>
        </p:nvPicPr>
        <p:blipFill>
          <a:blip r:embed="rId3" cstate="print"/>
          <a:srcRect b="22501"/>
          <a:stretch>
            <a:fillRect/>
          </a:stretch>
        </p:blipFill>
        <p:spPr bwMode="auto">
          <a:xfrm>
            <a:off x="6804248" y="0"/>
            <a:ext cx="1219200" cy="145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105400" y="1524000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800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580112" y="3068960"/>
            <a:ext cx="1728191" cy="95410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красное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лицо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1520" y="4797152"/>
            <a:ext cx="2699792" cy="95410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подергивание конечностей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699792" y="2924944"/>
            <a:ext cx="1296143" cy="52322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крики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916832"/>
            <a:ext cx="2520280" cy="95410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напряженная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поза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368152" cy="1497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139952" y="1700808"/>
            <a:ext cx="4824536" cy="95410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Эмоционально-невротическая реакция</a:t>
            </a:r>
          </a:p>
        </p:txBody>
      </p:sp>
      <p:pic>
        <p:nvPicPr>
          <p:cNvPr id="16" name="Picture 10" descr="G:\интернет\комп\c9adf682499b54858808feeab3d53aa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501008"/>
            <a:ext cx="2304256" cy="1243688"/>
          </a:xfrm>
          <a:prstGeom prst="rect">
            <a:avLst/>
          </a:prstGeom>
          <a:noFill/>
        </p:spPr>
      </p:pic>
      <p:pic>
        <p:nvPicPr>
          <p:cNvPr id="17" name="Picture 2" descr="G:\интернет\р.с.безопасный интернет\c17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268760"/>
            <a:ext cx="1440160" cy="1561362"/>
          </a:xfrm>
          <a:prstGeom prst="rect">
            <a:avLst/>
          </a:prstGeom>
          <a:noFill/>
        </p:spPr>
      </p:pic>
      <p:pic>
        <p:nvPicPr>
          <p:cNvPr id="18" name="Picture 19" descr="G:\интернет\р.с.безопасный интернет\post-4033-11909902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2780928"/>
            <a:ext cx="153325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691680" y="260648"/>
            <a:ext cx="4320480" cy="95410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Влияние  Интернета на психику подростка</a:t>
            </a:r>
            <a:endParaRPr lang="ru-RU" sz="2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 стрелкой 20"/>
          <p:cNvCxnSpPr>
            <a:stCxn id="19" idx="2"/>
          </p:cNvCxnSpPr>
          <p:nvPr/>
        </p:nvCxnSpPr>
        <p:spPr>
          <a:xfrm>
            <a:off x="3851920" y="1214755"/>
            <a:ext cx="1656184" cy="486053"/>
          </a:xfrm>
          <a:prstGeom prst="straightConnector1">
            <a:avLst/>
          </a:prstGeom>
          <a:ln w="571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0" descr="Рисунок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924944"/>
            <a:ext cx="2102768" cy="186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6" descr="G:\интернет\р.с.безопасный интернет\БЬЕТ КОМПЬЮТЕР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3933056"/>
            <a:ext cx="1547664" cy="1547664"/>
          </a:xfrm>
          <a:prstGeom prst="rect">
            <a:avLst/>
          </a:prstGeom>
          <a:noFill/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139952" y="4221088"/>
            <a:ext cx="2304256" cy="648072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pitchFamily="34" charset="0"/>
                <a:cs typeface="Arial" pitchFamily="34" charset="0"/>
              </a:rPr>
              <a:t>Плохой сон</a:t>
            </a:r>
          </a:p>
        </p:txBody>
      </p:sp>
      <p:pic>
        <p:nvPicPr>
          <p:cNvPr id="26" name="Picture 9" descr="200x200_naruto17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4941168"/>
            <a:ext cx="1226096" cy="122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4499992" y="5085184"/>
            <a:ext cx="2304256" cy="95410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давления</a:t>
            </a:r>
            <a:endParaRPr lang="ru-RU" sz="2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11" descr="MCj04375630000[1]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12360" y="2924945"/>
            <a:ext cx="1011560" cy="103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948264" y="5661248"/>
            <a:ext cx="1944216" cy="95410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Потеря контроля</a:t>
            </a:r>
            <a:endParaRPr lang="ru-RU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4" grpId="0" animBg="1"/>
      <p:bldP spid="27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539552" y="2132856"/>
            <a:ext cx="4104456" cy="11264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Через Интернет </a:t>
            </a: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дети становятся </a:t>
            </a:r>
            <a:r>
              <a:rPr lang="ru-RU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жертвами насилия.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789040"/>
            <a:ext cx="6480720" cy="2246769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преступники  входят к детям в доверие и заводят пошлые или открыто сексуальные беседы с ними или даже договариваются о личной встрече.</a:t>
            </a:r>
            <a:endParaRPr lang="ru-RU" sz="2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6672"/>
            <a:ext cx="6120680" cy="1175706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Стало популярным искать через Интернет  </a:t>
            </a:r>
            <a:r>
              <a:rPr lang="ru-RU" sz="32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друзей</a:t>
            </a: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 общаться с ними.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2267367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MYNET0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2646065" cy="2259868"/>
          </a:xfrm>
          <a:prstGeom prst="rect">
            <a:avLst/>
          </a:prstGeom>
          <a:noFill/>
        </p:spPr>
      </p:pic>
      <p:pic>
        <p:nvPicPr>
          <p:cNvPr id="8" name="Picture 20" descr="G:\интернет\р.с.безопасный интернет\priyatnogo-obscheniya-v-inete-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8588" y="3933056"/>
            <a:ext cx="2065412" cy="206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564904"/>
            <a:ext cx="8640960" cy="1384995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44% несовершеннолетних пользователей Интернета хотя бы раз подвергались в сети сексуальным домогательствам. 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8640"/>
            <a:ext cx="1765176" cy="1765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620688"/>
            <a:ext cx="2808312" cy="1815882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90% детей сталкивались в сети с порнографией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836712"/>
            <a:ext cx="3384376" cy="95410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65% искали ее целенаправленно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1520" y="4077072"/>
            <a:ext cx="6480720" cy="1368152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Каждый ребенок семилетнего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возраста хотя бы раз побывал на порнографическом сайте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661248"/>
            <a:ext cx="5616624" cy="95410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Дети могут стать участниками порнофильмов в Интернете.</a:t>
            </a:r>
            <a:endParaRPr lang="ru-RU" sz="2800" dirty="0">
              <a:solidFill>
                <a:srgbClr val="000066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437112"/>
            <a:ext cx="177837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&amp;Pcy;&amp;icy;&amp;zcy;&amp;dcy;&amp;iecy;&amp;tscy; &amp;kcy;&amp;acy;&amp;kcy;&amp;ocy;&amp;jcy; &amp;vcy; &amp;Mcy;&amp;ocy;&amp;dcy;&amp;ncy;&amp;ocy;&amp;mcy; &amp;pcy;&amp;rcy;&amp;icy;&amp;gcy;&amp;ocy;&amp;vcy;&amp;ocy;&amp;rcy;&amp;iecy; &amp;ncy;&amp;acy; &amp;Ecy;&amp;rcy;&amp;ncy;&amp;scy;&amp;tcy;&amp;Tcy;&amp;vcy; (&amp;yacy; &amp;iecy;&amp;gcy;&amp;ocy; &amp;dcy;&amp;lcy;&amp;yacy; &amp;lcy;&amp;ucy;&amp;lcy;&amp;zcy;&amp;ocy;&amp;vcy; &amp;scy;&amp;lcy;&amp;ucy;&amp;shcy;&amp;acy;&amp;yucy;/&amp;scy;&amp;mcy;&amp;ocy;&amp;tcy;&amp;rcy;&amp;yucy;)&amp;CHcy;&amp;ucy;&amp;vcy;&amp;acy;&amp;kcy; &amp;ncy;&amp;iecy;&amp;dcy;&amp;ocy;&amp;vcy;&amp;ocy;&amp;lcy;&amp;iecy;&amp;ncy;, &amp;shcy;&amp;tcy;&amp;ocy; 20&amp;lcy;&amp;iecy;&amp;tcy;&amp;ncy;&amp;yacy;&amp;yacy; &amp;zhcy;&amp;iecy;&amp;ncy;&amp;acy; &amp;zcy;&amp;acy; 8 &amp;mcy;&amp;iecy;&amp;scy; &amp;bcy;&amp;rcy;&amp;acy;&amp;kcy;&amp;acy; &amp;vcy; &amp;f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501008"/>
            <a:ext cx="864096" cy="698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1227734534_topimagepeoplexxi"/>
          <p:cNvPicPr>
            <a:picLocks noChangeAspect="1" noChangeArrowheads="1"/>
          </p:cNvPicPr>
          <p:nvPr/>
        </p:nvPicPr>
        <p:blipFill>
          <a:blip r:embed="rId3" cstate="print"/>
          <a:srcRect l="34595" r="4452"/>
          <a:stretch>
            <a:fillRect/>
          </a:stretch>
        </p:blipFill>
        <p:spPr bwMode="auto">
          <a:xfrm>
            <a:off x="0" y="0"/>
            <a:ext cx="4648200" cy="251254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60032" y="188640"/>
            <a:ext cx="3962400" cy="781752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Сокращение, сжатие слов (аббревиация):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780928"/>
            <a:ext cx="2880320" cy="48628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Приветствия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501008"/>
            <a:ext cx="273630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приветик, </a:t>
            </a:r>
          </a:p>
          <a:p>
            <a:pPr algn="ctr">
              <a:lnSpc>
                <a:spcPct val="80000"/>
              </a:lnSpc>
            </a:pPr>
            <a:r>
              <a:rPr lang="ru-RU" sz="32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пивет</a:t>
            </a: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80000"/>
              </a:lnSpc>
            </a:pPr>
            <a:r>
              <a:rPr lang="ru-RU" sz="32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приветос</a:t>
            </a: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приветики, </a:t>
            </a:r>
          </a:p>
          <a:p>
            <a:pPr algn="ctr">
              <a:lnSpc>
                <a:spcPct val="80000"/>
              </a:lnSpc>
            </a:pPr>
            <a:r>
              <a:rPr lang="ru-RU" sz="32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прива</a:t>
            </a: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80000"/>
              </a:lnSpc>
            </a:pPr>
            <a:r>
              <a:rPr lang="ru-RU" sz="32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привки</a:t>
            </a:r>
            <a:endParaRPr lang="ru-RU" sz="32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1268760"/>
            <a:ext cx="2291012" cy="584775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200" b="1" kern="0" dirty="0" smtClean="0">
                <a:solidFill>
                  <a:srgbClr val="800000"/>
                </a:solidFill>
              </a:rPr>
              <a:t>Обращения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1939731"/>
            <a:ext cx="2304256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ru-RU" sz="3200" b="1" kern="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заюх</a:t>
            </a:r>
            <a:r>
              <a:rPr lang="ru-RU" sz="3200" b="1" kern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ru-RU" sz="3200" b="1" kern="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зай</a:t>
            </a:r>
            <a:r>
              <a:rPr lang="ru-RU" sz="3200" b="1" kern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ru-RU" sz="3200" b="1" kern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малыш,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ru-RU" sz="3200" b="1" kern="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заюнь</a:t>
            </a:r>
            <a:r>
              <a:rPr lang="ru-RU" sz="3200" b="1" kern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ru-RU" sz="3200" b="1" kern="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сонц</a:t>
            </a:r>
            <a:r>
              <a:rPr lang="ru-RU" sz="3200" b="1" kern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ru-RU" sz="3200" b="1" kern="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мась</a:t>
            </a:r>
            <a:r>
              <a:rPr lang="ru-RU" sz="3200" b="1" kern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ru-RU" sz="3200" b="1" kern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лап,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ru-RU" sz="3200" b="1" kern="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зайченок</a:t>
            </a:r>
            <a:r>
              <a:rPr lang="ru-RU" sz="3200" b="1" kern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ru-RU" sz="3200" b="1" kern="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укуся</a:t>
            </a:r>
            <a:r>
              <a:rPr lang="ru-RU" sz="3200" b="1" kern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ru-RU" sz="3200" b="1" kern="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кусь</a:t>
            </a:r>
            <a:endParaRPr lang="ru-RU" sz="3200" b="1" kern="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78" name="Picture 6" descr="&amp;Scy;&amp;Scy;&amp;Ycy;&amp;Lcy;&amp;Ocy;&amp;CHcy;&amp;Kcy;&amp;Icy; &amp;Zcy;&amp;acy;&amp;pcy;&amp;icy;&amp;scy;&amp;icy; &amp;vcy; &amp;rcy;&amp;ucy;&amp;bcy;&amp;rcy;&amp;icy;&amp;kcy;&amp;iecy; &amp;Scy;&amp;Scy;&amp;Ycy;&amp;Lcy;&amp;Ocy;&amp;CHcy;&amp;Kcy;&amp;Icy; &amp;Dcy;&amp;ncy;&amp;iecy;&amp;vcy;&amp;ncy;&amp;icy;&amp;kcy; LANA_VIN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501009"/>
            <a:ext cx="1368152" cy="1167490"/>
          </a:xfrm>
          <a:prstGeom prst="rect">
            <a:avLst/>
          </a:prstGeom>
          <a:noFill/>
        </p:spPr>
      </p:pic>
      <p:pic>
        <p:nvPicPr>
          <p:cNvPr id="16" name="Picture 6" descr="MC90028110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797152"/>
            <a:ext cx="1891003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 descr="33b.ru &quot; &amp;Pcy;&amp;rcy;&amp;ocy;&amp;scy;&amp;tcy;&amp;ocy;, &amp;zcy;&amp;dcy;&amp;rcy;&amp;acy;&amp;vcy;&amp;scy;&amp;tcy;&amp;vcy;&amp;ucy;&amp;jcy;&amp;tcy;&amp;iecy;!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628800"/>
            <a:ext cx="1619250" cy="1724025"/>
          </a:xfrm>
          <a:prstGeom prst="rect">
            <a:avLst/>
          </a:prstGeom>
          <a:noFill/>
        </p:spPr>
      </p:pic>
      <p:pic>
        <p:nvPicPr>
          <p:cNvPr id="20" name="Picture 29" descr="G:\интернет\р.с.безопасный интернет\Рисун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0"/>
            <a:ext cx="2016224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2996952"/>
            <a:ext cx="3456384" cy="4572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uLnTx/>
                <a:uFillTx/>
                <a:latin typeface="Arial" pitchFamily="34" charset="0"/>
                <a:cs typeface="Arial" pitchFamily="34" charset="0"/>
              </a:rPr>
              <a:t>Я тебя люблю!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07704" y="3861048"/>
            <a:ext cx="2590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Я </a:t>
            </a:r>
            <a:r>
              <a:rPr lang="ru-RU" sz="3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тя</a:t>
            </a:r>
            <a:r>
              <a:rPr lang="ru-RU" sz="3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лю</a:t>
            </a:r>
            <a:r>
              <a:rPr lang="ru-RU" sz="3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Я т л.</a:t>
            </a:r>
          </a:p>
          <a:p>
            <a:pPr algn="ctr">
              <a:defRPr/>
            </a:pPr>
            <a:r>
              <a:rPr lang="ru-RU" sz="3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Лафки</a:t>
            </a: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defRPr/>
            </a:pPr>
            <a:r>
              <a:rPr lang="ru-RU" sz="32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лю</a:t>
            </a: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32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ятл</a:t>
            </a:r>
            <a:endParaRPr lang="ru-RU" sz="32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MC90007872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1656184" cy="218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&amp;Pcy;&amp;rcy;&amp;ocy;&amp;dcy;&amp;vcy;&amp;icy;&amp;zhcy;&amp;iecy;&amp;ncy;&amp;icy;&amp;iecy; &amp;scy;&amp;acy;&amp;jcy;&amp;tcy;&amp;ocy;&amp;vcy; - &amp;Kcy;&amp;acy;&amp;kcy; &amp;rcy;&amp;acy;&amp;scy;&amp;kcy;&amp;rcy;&amp;ucy;&amp;tcy;&amp;icy;&amp;tcy;&amp;softcy; &amp;scy;&amp;vcy;&amp;ocy;&amp;jcy; &amp;scy;&amp;acy;&amp;jcy;&amp;tcy; &amp;icy; &amp;pcy;&amp;rcy;&amp;icy; &amp;ecy;&amp;tcy;&amp;ocy;&amp;mcy; &amp;zcy;&amp;acy;&amp;rcy;&amp;acy;&amp;bcy;&amp;ocy;&amp;tcy;&amp;acy;&amp;tcy;&amp;softcy; / &amp;Gcy;&amp;icy;&amp;pcy;&amp;iecy;&amp;rcy;&amp;mcy;&amp;acy;&amp;rcy;&amp;kcy;&amp;iecy;&amp;tcy; / &amp;Vcy;&amp;icy;&amp;rcy;&amp;tcy;&amp;ucy;&amp;acy;&amp;lcy;&amp;softcy;&amp;ncy;&amp;ycy;&amp;jcy; &amp;Bcy;&amp;icy;&amp;zcy;&amp;ncy;&amp;iecy;&amp;scy; &amp;TScy;&amp;iecy;&amp;ncy;&amp;tcy;&amp;rcy;. &amp;Ucy;&amp;ncy;&amp;icy;&amp;vcy;&amp;iecy;&amp;rcy;&amp;scy;&amp;acy;&amp;lcy;&amp;softcy;&amp;ncy;&amp;acy;&amp;yacy; &amp;pcy;&amp;lcy;&amp;acy;&amp;t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995936" y="1412776"/>
            <a:ext cx="4968552" cy="2505301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нв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(наверное),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Кд, как дел (как дела)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 (семейное положение),</a:t>
            </a:r>
          </a:p>
          <a:p>
            <a:pPr algn="ctr">
              <a:lnSpc>
                <a:spcPct val="80000"/>
              </a:lnSpc>
            </a:pP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чм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(чем маешься? занимаешься?) </a:t>
            </a:r>
          </a:p>
          <a:p>
            <a:pPr algn="ctr">
              <a:lnSpc>
                <a:spcPct val="80000"/>
              </a:lnSpc>
            </a:pP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нз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(не знаю)</a:t>
            </a:r>
          </a:p>
          <a:p>
            <a:pPr algn="ctr">
              <a:lnSpc>
                <a:spcPct val="80000"/>
              </a:lnSpc>
            </a:pP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нзч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(ни за что)</a:t>
            </a:r>
          </a:p>
        </p:txBody>
      </p:sp>
      <p:pic>
        <p:nvPicPr>
          <p:cNvPr id="15" name="Picture 5" descr="G:\интернет\р.с.безопасный интернет\27502777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60648"/>
            <a:ext cx="648072" cy="1052736"/>
          </a:xfrm>
          <a:prstGeom prst="rect">
            <a:avLst/>
          </a:prstGeom>
          <a:noFill/>
        </p:spPr>
      </p:pic>
      <p:pic>
        <p:nvPicPr>
          <p:cNvPr id="8" name="Picture 16" descr="G:\интернет\р.с.безопасный интернет\iы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509120"/>
            <a:ext cx="292352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95536" y="3068960"/>
            <a:ext cx="27691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Круть</a:t>
            </a:r>
            <a:r>
              <a:rPr lang="ru-RU" sz="3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3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жесть,</a:t>
            </a:r>
          </a:p>
          <a:p>
            <a:r>
              <a:rPr lang="ru-RU" sz="3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прикона</a:t>
            </a:r>
            <a:r>
              <a:rPr lang="ru-RU" sz="3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3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кона,</a:t>
            </a:r>
          </a:p>
          <a:p>
            <a:r>
              <a:rPr lang="ru-RU" sz="3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кульно</a:t>
            </a:r>
            <a:r>
              <a:rPr lang="ru-RU" sz="3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32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кавайненько</a:t>
            </a:r>
            <a:endParaRPr lang="ru-RU" sz="3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4" descr="G:\интернет\р.с.безопасный интернет\toll_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8"/>
            <a:ext cx="2293755" cy="1584176"/>
          </a:xfrm>
          <a:prstGeom prst="rect">
            <a:avLst/>
          </a:prstGeom>
          <a:noFill/>
        </p:spPr>
      </p:pic>
      <p:pic>
        <p:nvPicPr>
          <p:cNvPr id="6" name="Picture 7" descr="G:\интернет\комп\179839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2450"/>
            <a:ext cx="1521718" cy="124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1916832"/>
            <a:ext cx="3024336" cy="95410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Превосходно,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Восхитительно</a:t>
            </a:r>
            <a:endParaRPr lang="ru-RU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:\интернет\р.с.безопасный интернет\164078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356992"/>
            <a:ext cx="1654525" cy="2325638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91789" y="2492896"/>
            <a:ext cx="1939955" cy="5847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Спасибо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72000" y="3356992"/>
            <a:ext cx="16922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Пасиб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Пасяб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СПС</a:t>
            </a:r>
          </a:p>
          <a:p>
            <a:pPr algn="ctr">
              <a:defRPr/>
            </a:pP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Сябки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Сяб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СПС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MC90035540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4664"/>
            <a:ext cx="1188368" cy="195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35696" y="260648"/>
            <a:ext cx="3740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ЗАЩИТИМ ДЕТЕЙ!!!</a:t>
            </a:r>
            <a:endParaRPr lang="ru-RU" sz="2800" dirty="0"/>
          </a:p>
        </p:txBody>
      </p:sp>
      <p:pic>
        <p:nvPicPr>
          <p:cNvPr id="10" name="Picture 10" descr="G:\интернет\р.с.безопасный интернет\400_F_6819591_dCSe7946hpnFj2gfecASAV8AtN7zN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683304" cy="12961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27784" y="1772816"/>
            <a:ext cx="6192688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i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Общайтесь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ребенком, когда тот путешествует по Сети.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t="11852" r="7895" b="17036"/>
          <a:stretch>
            <a:fillRect/>
          </a:stretch>
        </p:blipFill>
        <p:spPr bwMode="auto">
          <a:xfrm>
            <a:off x="251520" y="1700808"/>
            <a:ext cx="22098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23528" y="980728"/>
            <a:ext cx="6840760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СВЕСТИ "ОБЩЕНИЕ" ДО МИНИМУМА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2996952"/>
            <a:ext cx="5832648" cy="187743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Поместите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подключенный к Интернет компьютер в общую комнату, например, в гостиную, а не в детскую.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3" descr="G:\интернет\комп\komputeri-6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2431" y="2852936"/>
            <a:ext cx="1711569" cy="145427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1520" y="5085184"/>
            <a:ext cx="604867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Приучите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никогда не выдавать личную информацию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7" descr="G:\интернет\комп\school2109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365104"/>
            <a:ext cx="1463675" cy="213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5256584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ребенок не должен отвечать на угрожающие или раздражающие сообщения </a:t>
            </a:r>
            <a:endParaRPr lang="ru-RU" sz="2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348880"/>
            <a:ext cx="417646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Немедленно закрыть окно сайта</a:t>
            </a:r>
            <a:endParaRPr lang="ru-RU" sz="2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283968" y="1844824"/>
            <a:ext cx="2016224" cy="504056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2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G:\интернет\р.с.безопасный интернет\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0648"/>
            <a:ext cx="2580649" cy="178802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2132856"/>
            <a:ext cx="3888432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Приучите</a:t>
            </a: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ребенка сообщать вам о любых угрозах или тревогах, связанных с Интернет.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3573016"/>
            <a:ext cx="4248472" cy="26776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Оставайтесь спокойными. 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Напомните детям, что они в безопасности, если сами рассказали вам о своих тревогах </a:t>
            </a:r>
            <a:endParaRPr lang="ru-RU" sz="2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D:\НЕКРАСОВА\анимация\телефон компьютер\36cefeac53714ac9ffa4a03b71d1a3f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4509120"/>
            <a:ext cx="3360373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Gabriola" pitchFamily="82" charset="0"/>
                <a:cs typeface="Arial" pitchFamily="34" charset="0"/>
              </a:rPr>
              <a:t>"Дайте мне точку опоры, и я переверну мир". </a:t>
            </a:r>
            <a:endParaRPr lang="ru-RU" sz="6600" b="1" dirty="0">
              <a:solidFill>
                <a:srgbClr val="800000"/>
              </a:solidFill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30722" name="Picture 2" descr="G:\интернет\комп\69218-bbb0d374013a09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24944"/>
            <a:ext cx="3600400" cy="3600400"/>
          </a:xfrm>
          <a:prstGeom prst="rect">
            <a:avLst/>
          </a:prstGeom>
          <a:noFill/>
        </p:spPr>
      </p:pic>
      <p:pic>
        <p:nvPicPr>
          <p:cNvPr id="30723" name="Picture 3" descr="D:\НЕКРАСОВА\анимация\детки человечки\6559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4270657" cy="3282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03848" y="260648"/>
            <a:ext cx="5616624" cy="14465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Настаивайте</a:t>
            </a: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чтобы дети </a:t>
            </a:r>
            <a:r>
              <a:rPr lang="ru-RU" sz="28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никогда</a:t>
            </a: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не встречались лично с друзьями из Интернет </a:t>
            </a:r>
            <a:endParaRPr lang="ru-RU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 descr="G:\интернет\р.с.безопасный интернет\907746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3024336" cy="176923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91680" y="3429000"/>
            <a:ext cx="5760640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Объясните, что информация в Интернет не всегда надежна </a:t>
            </a:r>
            <a:endParaRPr lang="ru-RU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3" descr="G:\интернет\р.с.безопасный интернет\startingup_zPZQBND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115212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G:\интернет\р.с.безопасный интернет\06ce17f282b5e7dd70bc02ca7026d0505f6daf446677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844824"/>
            <a:ext cx="2667000" cy="14287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300192" y="1988840"/>
            <a:ext cx="1368152" cy="122413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2132856"/>
            <a:ext cx="5904656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чаще просматривайте отчеты о деятельности детей в Интернет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653136"/>
            <a:ext cx="7128792" cy="181588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Обсудите с подростками проблемы сетевых азартных игр и их возможный риск. Напомните что дети не могут играть в эти игры согласно закона. </a:t>
            </a:r>
            <a:endParaRPr lang="ru-RU" sz="2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5" descr="G:\интернет\р.с.безопасный интернет\434-f6782d8f4f1657bcbe201605efbe5a2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933056"/>
            <a:ext cx="1979712" cy="197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188640"/>
            <a:ext cx="6480720" cy="267765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Объясните, что ребенок должен вести себя в </a:t>
            </a:r>
            <a:r>
              <a:rPr lang="ru-RU" sz="28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Интернет-пространстве</a:t>
            </a: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так же, как он ведет себя в реальной жизни; расскажите ребенку о принципах сетевого этикета.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068960"/>
            <a:ext cx="7344816" cy="138499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ваших интересах разработать инструкцию по пользованию Интернет и обсудить ее с детьми</a:t>
            </a:r>
            <a:endParaRPr lang="ru-RU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1" descr="G:\интернет\116_Graduate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996952"/>
            <a:ext cx="944676" cy="1368152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99792" y="4509120"/>
            <a:ext cx="6071592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Мудрые родители умеют поставить Интернет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 службу семье. У них это не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"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господин Интернет",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смиренный помощник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8" name="Picture 3" descr="G:\интернет\anime-myshy-1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2419469" cy="1728192"/>
          </a:xfrm>
          <a:prstGeom prst="rect">
            <a:avLst/>
          </a:prstGeom>
          <a:noFill/>
        </p:spPr>
      </p:pic>
      <p:pic>
        <p:nvPicPr>
          <p:cNvPr id="39939" name="Picture 3" descr="D:\НЕКРАСОВА\анимация\телефон компьютер\0a0b0cac07517a961bcf20466538f44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217" y="404664"/>
            <a:ext cx="2496991" cy="187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4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4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44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G:\интернет\р.с.безопасный интернет\Рисунок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56" y="-603448"/>
            <a:ext cx="4896544" cy="489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Родители</a:t>
            </a:r>
            <a:r>
              <a:rPr 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5" name="Picture 10" descr="G:\интернет\р.с.безопасный интернет\family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3332101" cy="3960440"/>
          </a:xfrm>
          <a:prstGeom prst="rect">
            <a:avLst/>
          </a:prstGeom>
          <a:noFill/>
        </p:spPr>
      </p:pic>
      <p:pic>
        <p:nvPicPr>
          <p:cNvPr id="6" name="Picture 17" descr="G:\интернет\р.с.безопасный интернет\E-mai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70204">
            <a:off x="6483719" y="1156974"/>
            <a:ext cx="1076960" cy="1063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56176" y="5805264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268760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66"/>
                </a:solidFill>
                <a:latin typeface="Arial" pitchFamily="34" charset="0"/>
              </a:rPr>
              <a:t>будьте 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2132856"/>
            <a:ext cx="33413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бдительны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293096"/>
            <a:ext cx="5688632" cy="230832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только Вы можете полностью контролировать своих детей</a:t>
            </a:r>
            <a:endParaRPr lang="ru-RU" sz="3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Используемый </a:t>
            </a:r>
            <a:r>
              <a:rPr lang="ru-RU" sz="1200" dirty="0" err="1" smtClean="0"/>
              <a:t>интернет-ресурс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videouroki.net/razrabotki/priezientatsiia-roditiel-skogho-sobraniia-biezopasnyi-intierniet.html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16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76672"/>
            <a:ext cx="612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 1 сентября 2012 года вступил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 силу Федеральный закон Российской Федерации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«О защите детей от информации, причиняющей вред их здоровью и развитию». </a:t>
            </a:r>
            <a:endParaRPr lang="en-US" sz="28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ph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5" y="3212976"/>
            <a:ext cx="4902919" cy="3456384"/>
          </a:xfrm>
          <a:prstGeom prst="rect">
            <a:avLst/>
          </a:prstGeom>
          <a:noFill/>
        </p:spPr>
      </p:pic>
      <p:pic>
        <p:nvPicPr>
          <p:cNvPr id="31746" name="Picture 2" descr="D:\НЕКРАСОВА\анимация\ЗНАКИ\791796097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2634838" cy="1800200"/>
          </a:xfrm>
          <a:prstGeom prst="rect">
            <a:avLst/>
          </a:prstGeom>
          <a:noFill/>
        </p:spPr>
      </p:pic>
      <p:pic>
        <p:nvPicPr>
          <p:cNvPr id="31747" name="Picture 3" descr="D:\НЕКРАСОВА\анимация\anime-knigi-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419884"/>
            <a:ext cx="1830685" cy="3438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88640"/>
            <a:ext cx="6840760" cy="83099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 противозаконной, неэтичной и вредоносной информации относятся: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2304256" cy="1384995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насилия, жестокости и агрессии</a:t>
            </a:r>
            <a:endParaRPr lang="ru-RU" sz="2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196752"/>
            <a:ext cx="2350323" cy="52322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пропаганда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636912"/>
            <a:ext cx="1677062" cy="52322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суицида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844824"/>
            <a:ext cx="2566408" cy="52322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азартных игр</a:t>
            </a: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1340768"/>
            <a:ext cx="3024336" cy="2677656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деятельности различных сект, неформальных молодежных движений</a:t>
            </a:r>
            <a:endParaRPr lang="ru-RU" sz="2800" dirty="0">
              <a:solidFill>
                <a:srgbClr val="99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068960"/>
            <a:ext cx="2880320" cy="1938992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пропаганда и распространение наркотических и отравляющих веществ</a:t>
            </a:r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3356992"/>
            <a:ext cx="2664296" cy="95410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эротика и порнография</a:t>
            </a:r>
            <a:endParaRPr lang="ru-RU" sz="28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157192"/>
            <a:ext cx="7344816" cy="156966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разжигание расовой ненависти, нетерпимости по отношению к другим людям по национальным, социальным, групповым признакам</a:t>
            </a:r>
            <a:endParaRPr lang="ru-RU" sz="2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437112"/>
            <a:ext cx="3949414" cy="52322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нецензурная лексика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 descr="MCj042828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815470" cy="148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1" descr="G:\интернет\р.с.безопасный интернет\48104623_1251530785_013_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4031" y="4221088"/>
            <a:ext cx="1804437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8203528" cy="52322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результаты социологических исследований </a:t>
            </a:r>
            <a:endParaRPr lang="ru-RU" sz="2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24744"/>
            <a:ext cx="4392485" cy="52322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посещают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порносайты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40352" y="1196752"/>
            <a:ext cx="904415" cy="52322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39%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988840"/>
            <a:ext cx="5084918" cy="52322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наблюдают сцены насилия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40352" y="1988840"/>
            <a:ext cx="904415" cy="52322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19%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924944"/>
            <a:ext cx="5739648" cy="52322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увлекаются азартными играми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40352" y="2924944"/>
            <a:ext cx="904415" cy="52322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16%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789040"/>
            <a:ext cx="5688632" cy="95410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интересуются наркотическими веществами и алкоголем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40352" y="4005064"/>
            <a:ext cx="904415" cy="52322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14%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5085184"/>
            <a:ext cx="5472608" cy="1384995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посещают экстремистские и националистические ресурсы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40352" y="5373216"/>
            <a:ext cx="1008111" cy="52322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11% </a:t>
            </a:r>
          </a:p>
        </p:txBody>
      </p:sp>
      <p:pic>
        <p:nvPicPr>
          <p:cNvPr id="2050" name="Picture 2" descr="http://www.mega-porno.ru/images/mega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80728"/>
            <a:ext cx="1393329" cy="881854"/>
          </a:xfrm>
          <a:prstGeom prst="rect">
            <a:avLst/>
          </a:prstGeom>
          <a:noFill/>
        </p:spPr>
      </p:pic>
      <p:pic>
        <p:nvPicPr>
          <p:cNvPr id="2052" name="Picture 4" descr="&amp;Kcy;&amp;icy;&amp;ncy;&amp;ocy;&amp;lcy;&amp;yacy;&amp;pcy;&amp;ycy;-&amp;Mcy;&amp;acy;&amp;tcy;&amp;rcy;&amp;icy;&amp;tscy;&amp;acy;(&amp;Rcy;&amp;iecy;&amp;vcy;&amp;ocy;&amp;lcy;&amp;yucy;&amp;tscy;&amp;icy;&amp;yacy;) &amp;rcy;&amp;iecy;&amp;vcy;&amp;ocy;&amp;lcy;&amp;yucy;&amp;tscy;&amp;icy;&amp;yacy; &amp;scy;&amp;iecy;&amp;rcy;&amp;icy;&amp;acy;&amp;lcy; &amp;lcy;&amp;yacy;&amp;pcy;&amp;ycy; &amp;lcy;&amp;yacy;&amp;pcy;&amp;ycy; &amp;vcy; &amp;mcy;&amp;acy;&amp;tcy;&amp;rcy;&amp;icy;&amp;tscy;&amp;iecy; &amp;rcy;&amp;iecy;&amp;vcy;&amp;ocy;&amp;lcy;&amp;yucy;&amp;tscy;&amp;icy;&amp;yacy; - &amp;Scy;&amp;iecy;&amp;rcy;&amp;icy;&amp;acy;&amp;lcy;&amp;ycy; - &amp;ucy;&amp;bcy;&amp;icy;&amp;jcy;&amp;tscy;&amp;ycy; &amp;vcy;&amp;rcy;&amp;iecy;&amp;mcy;&amp;iecy;&amp;ncy;&amp;icy;"/>
          <p:cNvPicPr>
            <a:picLocks noChangeAspect="1" noChangeArrowheads="1"/>
          </p:cNvPicPr>
          <p:nvPr/>
        </p:nvPicPr>
        <p:blipFill>
          <a:blip r:embed="rId4" cstate="print"/>
          <a:srcRect l="14286" r="14286" b="23809"/>
          <a:stretch>
            <a:fillRect/>
          </a:stretch>
        </p:blipFill>
        <p:spPr bwMode="auto">
          <a:xfrm>
            <a:off x="4355976" y="5705872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&amp;Ncy;&amp;acy;&amp;shcy; &amp;fcy;&amp;ocy;&amp;rcy;&amp;ucy;&amp;mcy; &amp;Acy;&amp;scy;&amp;scy;&amp;ocy;&amp;tscy;&amp;icy;&amp;acy;&amp;tscy;&amp;icy;&amp;i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916832"/>
            <a:ext cx="936104" cy="1040115"/>
          </a:xfrm>
          <a:prstGeom prst="rect">
            <a:avLst/>
          </a:prstGeom>
          <a:noFill/>
        </p:spPr>
      </p:pic>
      <p:pic>
        <p:nvPicPr>
          <p:cNvPr id="2058" name="Picture 10" descr="&amp;Icy;&amp;gcy;&amp;rcy;&amp;ocy;&amp;vcy;&amp;ocy;&amp;jcy; &amp;Acy;&amp;vcy;&amp;tcy;&amp;ocy;&amp;mcy;&amp;acy;&amp;tcy; Windjammer &amp;Icy;&amp;gcy;&amp;rcy;&amp;acy;&amp;tcy;&amp;softcy; &amp;Ocy;&amp;ncy;&amp;lcy;&amp;acy;&amp;jcy;&amp;ncy; &amp;Bcy;&amp;iecy;&amp;scy;&amp;pcy;&amp;lcy;&amp;acy;&amp;tcy;&amp;ncy;&amp;ocy; &amp;Bcy;&amp;iecy;&amp;zcy; &amp;Rcy;&amp;iecy;&amp;gcy;&amp;icy;&amp;scy;&amp;tcy;&amp;rcy;&amp;acy;&amp;tscy;&amp;icy;&amp;icy; :: Anthologise"/>
          <p:cNvPicPr>
            <a:picLocks noChangeAspect="1" noChangeArrowheads="1"/>
          </p:cNvPicPr>
          <p:nvPr/>
        </p:nvPicPr>
        <p:blipFill>
          <a:blip r:embed="rId6" cstate="print"/>
          <a:srcRect l="16038" t="14256" r="10900" b="16840"/>
          <a:stretch>
            <a:fillRect/>
          </a:stretch>
        </p:blipFill>
        <p:spPr bwMode="auto">
          <a:xfrm>
            <a:off x="6300192" y="2924944"/>
            <a:ext cx="1268830" cy="897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60" name="Picture 12" descr="02.05 &amp;TScy;&amp;iecy;&amp;ncy;&amp;ycy; &amp;ncy;&amp;acy; &amp;acy;&amp;lcy;&amp;kcy;&amp;ocy;&amp;gcy;&amp;ocy;&amp;lcy;&amp;softcy; &amp;vcy;&amp;ycy;&amp;rcy;&amp;acy;&amp;scy;&amp;tcy;&amp;ucy;&amp;tcy; &amp;kcy; 2015 &amp;gcy;&amp;ocy;&amp;dcy;&amp;ucy; &amp;pcy;&amp;rcy;&amp;icy;&amp;mcy;&amp;iecy;&amp;rcy;&amp;ncy;&amp;ocy; &amp;vcy; 2 &amp;rcy;&amp;acy;&amp;zcy;&amp;acy;, &amp;ncy;&amp;acy; &amp;tcy;&amp;acy;&amp;bcy;&amp;acy;&amp;kcy; &amp;pcy;&amp;rcy;&amp;icy;&amp;mcy;&amp;iecy;&amp;rcy;&amp;ncy;&amp;ocy; &amp;vcy; &amp;tcy;&amp;rcy;&amp;icy; &amp;Ncy;&amp;ocy;&amp;vcy;&amp;ocy;&amp;scy;&amp;tcy;&amp;icy; &amp;Scy;&amp;acy;&amp;ncy;&amp;kcy;&amp;tcy;-&amp;Pcy;&amp;iecy;&amp;tcy;&amp;iecy;&amp;rcy;&amp;bcy;&amp;ucy;&amp;rcy;&amp;gcy;&amp;acy;. SPBMY.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077072"/>
            <a:ext cx="900473" cy="720080"/>
          </a:xfrm>
          <a:prstGeom prst="rect">
            <a:avLst/>
          </a:prstGeom>
          <a:noFill/>
        </p:spPr>
      </p:pic>
      <p:pic>
        <p:nvPicPr>
          <p:cNvPr id="23" name="Picture 2" descr="&amp;Dcy;&amp;lcy;&amp;yacy; &amp;scy;&amp;iecy;&amp;bcy;&amp;yacy;...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5013176"/>
            <a:ext cx="1584176" cy="16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5436096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  <a:tab pos="269875" algn="l"/>
              </a:tabLst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анкетирования «Я – пользователь компьютера»</a:t>
            </a:r>
            <a:endParaRPr lang="ru-RU" sz="28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56792"/>
            <a:ext cx="5832648" cy="954107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  <a:tab pos="269875" algn="l"/>
              </a:tabLst>
            </a:pP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 проводят за компьютером от 40 минут до 6 часов. </a:t>
            </a:r>
            <a:endParaRPr lang="ru-RU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708920"/>
            <a:ext cx="3384376" cy="1815882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  <a:tab pos="269875" algn="l"/>
              </a:tabLst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13% детей выходят в Интернет вместе с родителями.</a:t>
            </a:r>
            <a:endParaRPr lang="ru-RU" sz="28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356992"/>
            <a:ext cx="1512168" cy="954107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  <a:tab pos="269875" algn="l"/>
              </a:tabLst>
            </a:pP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Играют 89%</a:t>
            </a:r>
            <a:endParaRPr lang="ru-RU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5517232"/>
            <a:ext cx="3672408" cy="954107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  <a:tab pos="269875" algn="l"/>
              </a:tabLst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Ищут информацию для обучения 72%</a:t>
            </a:r>
            <a:endParaRPr lang="ru-RU" sz="28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653136"/>
            <a:ext cx="2880320" cy="523220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Общаются 72%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87616" y="4581128"/>
            <a:ext cx="3456384" cy="523220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Знакомятся 60%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301208"/>
            <a:ext cx="2952328" cy="1384995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Нравится знакомиться через сеть 39%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260648"/>
            <a:ext cx="2736304" cy="2677656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35% родителей контролируют время ребенка за компьютером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7172" name="Picture 4" descr="D:\НЕКРАСОВА\анимация\телефон компьютер\40302737ordinateur-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3" y="4581128"/>
            <a:ext cx="2111635" cy="1952957"/>
          </a:xfrm>
          <a:prstGeom prst="rect">
            <a:avLst/>
          </a:prstGeom>
          <a:noFill/>
        </p:spPr>
      </p:pic>
      <p:pic>
        <p:nvPicPr>
          <p:cNvPr id="7174" name="Picture 6" descr="D:\НЕКРАСОВА\анимация\телефон компьютер\computer1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1728192" cy="1372679"/>
          </a:xfrm>
          <a:prstGeom prst="rect">
            <a:avLst/>
          </a:prstGeom>
          <a:noFill/>
        </p:spPr>
      </p:pic>
      <p:pic>
        <p:nvPicPr>
          <p:cNvPr id="7175" name="Picture 7" descr="D:\НЕКРАСОВА\анимация\телефон компьютер\Рис.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64904"/>
            <a:ext cx="1965581" cy="1944216"/>
          </a:xfrm>
          <a:prstGeom prst="rect">
            <a:avLst/>
          </a:prstGeom>
          <a:noFill/>
        </p:spPr>
      </p:pic>
      <p:pic>
        <p:nvPicPr>
          <p:cNvPr id="7177" name="Picture 9" descr="D:\НЕКРАСОВА\анимация\телефон компьютер\22853216_18625224_comfis5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9425" y="2852936"/>
            <a:ext cx="2314575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0" y="2462064"/>
            <a:ext cx="3276600" cy="78175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Arial" charset="0"/>
              </a:rPr>
              <a:t>насильственный </a:t>
            </a:r>
            <a:r>
              <a:rPr lang="ru-RU" sz="2800" b="1" dirty="0">
                <a:solidFill>
                  <a:srgbClr val="800000"/>
                </a:solidFill>
                <a:latin typeface="Arial" charset="0"/>
              </a:rPr>
              <a:t>образ </a:t>
            </a:r>
            <a:r>
              <a:rPr lang="ru-RU" sz="2800" b="1" dirty="0" smtClean="0">
                <a:solidFill>
                  <a:srgbClr val="800000"/>
                </a:solidFill>
                <a:latin typeface="Arial" charset="0"/>
              </a:rPr>
              <a:t>мыслей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404664"/>
            <a:ext cx="6096000" cy="1384995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ПОЛОВИНА ВИДЕОИГР, В КОТОРЫЕ ИГРАЕТ РЕБЕНОК, ИЗОБИЛУЮТ НАСИЛИЕМ. </a:t>
            </a:r>
            <a:endParaRPr lang="ru-RU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86400" y="1852464"/>
            <a:ext cx="3302746" cy="95410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Arial" charset="0"/>
              </a:rPr>
              <a:t>агрессия игроков в жизни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10" name="Picture 10" descr="G:\интернет\р.с.безопасный интернет\48104621_1251530772_013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2352262" cy="1512168"/>
          </a:xfrm>
          <a:prstGeom prst="rect">
            <a:avLst/>
          </a:prstGeom>
          <a:noFill/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1981200" y="3528864"/>
            <a:ext cx="2590800" cy="78175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Arial" charset="0"/>
              </a:rPr>
              <a:t>повышает возбуждение </a:t>
            </a:r>
            <a:endParaRPr lang="ru-RU" sz="11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05400" y="3452664"/>
            <a:ext cx="2819400" cy="95410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Arial" charset="0"/>
              </a:rPr>
              <a:t>чувство враждебности </a:t>
            </a:r>
            <a:endParaRPr lang="ru-RU" sz="2800" b="1" dirty="0">
              <a:solidFill>
                <a:srgbClr val="800000"/>
              </a:solidFill>
            </a:endParaRPr>
          </a:p>
        </p:txBody>
      </p:sp>
      <p:cxnSp>
        <p:nvCxnSpPr>
          <p:cNvPr id="13" name="Прямая со стрелкой 12"/>
          <p:cNvCxnSpPr>
            <a:endCxn id="9" idx="1"/>
          </p:cNvCxnSpPr>
          <p:nvPr/>
        </p:nvCxnSpPr>
        <p:spPr bwMode="auto">
          <a:xfrm>
            <a:off x="4419600" y="1852464"/>
            <a:ext cx="1066800" cy="47705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>
            <a:off x="4419600" y="1776264"/>
            <a:ext cx="762000" cy="3581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 flipH="1">
            <a:off x="3657600" y="1776264"/>
            <a:ext cx="762000" cy="1752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>
            <a:endCxn id="7" idx="0"/>
          </p:cNvCxnSpPr>
          <p:nvPr/>
        </p:nvCxnSpPr>
        <p:spPr bwMode="auto">
          <a:xfrm flipH="1">
            <a:off x="1638300" y="1852464"/>
            <a:ext cx="2781300" cy="609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5" descr="MCj023244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95664"/>
            <a:ext cx="2438400" cy="198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895600" y="5281464"/>
            <a:ext cx="3821880" cy="52322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"ВКУС" К НАСИЛИЮ</a:t>
            </a: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>
            <a:off x="4419600" y="1776264"/>
            <a:ext cx="1524000" cy="1752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задумалс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1295400" cy="188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419600" y="5410200"/>
            <a:ext cx="3968824" cy="95410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воспринимается им </a:t>
            </a: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как</a:t>
            </a:r>
            <a:endParaRPr lang="ru-RU" sz="2800" b="1" u="sng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9600" y="3276600"/>
            <a:ext cx="4038600" cy="1815882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ОБЛАДАЕТ ЧРЕЗВЫЧАЙНОЙ СИЛОЙ ВНУШЕНИЯ И ПОДРАЖАНИЯ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81400" y="304800"/>
            <a:ext cx="5334000" cy="2677656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ребенок</a:t>
            </a:r>
            <a:r>
              <a:rPr lang="ru-RU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который </a:t>
            </a:r>
            <a:r>
              <a:rPr lang="ru-RU" sz="2800" b="1" i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ежедневно</a:t>
            </a:r>
            <a:r>
              <a:rPr lang="ru-RU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смотрит сцены </a:t>
            </a: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насилия, убийства, </a:t>
            </a:r>
            <a:r>
              <a:rPr lang="ru-RU" sz="2800" b="1" i="1" u="sng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СВЫКНЕТСЯ</a:t>
            </a:r>
            <a:r>
              <a:rPr lang="ru-RU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с ними и даже будет испытывать при </a:t>
            </a: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этом</a:t>
            </a:r>
          </a:p>
          <a:p>
            <a:pPr algn="ctr">
              <a:defRPr/>
            </a:pPr>
            <a:endParaRPr lang="ru-RU" sz="2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304800"/>
            <a:ext cx="2514600" cy="95410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Необходимо помнить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3810000"/>
            <a:ext cx="2667000" cy="1815882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Информация, получаемая ребенком с экрана</a:t>
            </a:r>
            <a:endParaRPr lang="ru-RU" sz="2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>
            <a:stCxn id="9" idx="3"/>
          </p:cNvCxnSpPr>
          <p:nvPr/>
        </p:nvCxnSpPr>
        <p:spPr bwMode="auto">
          <a:xfrm flipV="1">
            <a:off x="2819400" y="762000"/>
            <a:ext cx="838200" cy="1985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>
            <a:endCxn id="12292" idx="1"/>
          </p:cNvCxnSpPr>
          <p:nvPr/>
        </p:nvCxnSpPr>
        <p:spPr bwMode="auto">
          <a:xfrm>
            <a:off x="2895600" y="4668054"/>
            <a:ext cx="1524000" cy="1219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Прямая со стрелкой 16"/>
          <p:cNvCxnSpPr>
            <a:endCxn id="7" idx="1"/>
          </p:cNvCxnSpPr>
          <p:nvPr/>
        </p:nvCxnSpPr>
        <p:spPr bwMode="auto">
          <a:xfrm flipV="1">
            <a:off x="2895600" y="4184541"/>
            <a:ext cx="1524000" cy="48351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>
          <a:xfrm>
            <a:off x="4788024" y="249289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УДОВОЛЬСТВИЕ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5805264"/>
            <a:ext cx="1685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ИСТИНА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8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8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8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800"/>
                            </p:stCondLst>
                            <p:childTnLst>
                              <p:par>
                                <p:cTn id="3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7" grpId="0" animBg="1"/>
      <p:bldP spid="8" grpId="0" animBg="1"/>
      <p:bldP spid="10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332657"/>
            <a:ext cx="4608512" cy="648072"/>
          </a:xfrm>
          <a:ln>
            <a:solidFill>
              <a:srgbClr val="8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КОМПЬЮТЕРНЫЕ ИГРЫ</a:t>
            </a:r>
          </a:p>
        </p:txBody>
      </p:sp>
      <p:pic>
        <p:nvPicPr>
          <p:cNvPr id="9219" name="Picture 4" descr="MCj043818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3275856" cy="325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421" name="AutoShape 5"/>
          <p:cNvSpPr>
            <a:spLocks noChangeArrowheads="1"/>
          </p:cNvSpPr>
          <p:nvPr/>
        </p:nvSpPr>
        <p:spPr bwMode="auto">
          <a:xfrm>
            <a:off x="1331640" y="1772816"/>
            <a:ext cx="2952328" cy="1872208"/>
          </a:xfrm>
          <a:prstGeom prst="wedgeEllipseCallout">
            <a:avLst>
              <a:gd name="adj1" fmla="val -44676"/>
              <a:gd name="adj2" fmla="val -47824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КТО Я В ЭТОЙ ЖИЗНИ?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ЧТО ОТ МЕНЯ ЗАВИСИТ?</a:t>
            </a:r>
          </a:p>
          <a:p>
            <a:pPr>
              <a:defRPr/>
            </a:pP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4499992" y="2636912"/>
            <a:ext cx="4104456" cy="138499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реальной жизни, в которой от ребенка мало что зависит.</a:t>
            </a:r>
          </a:p>
        </p:txBody>
      </p:sp>
      <p:sp>
        <p:nvSpPr>
          <p:cNvPr id="316423" name="Rectangle 7"/>
          <p:cNvSpPr>
            <a:spLocks noChangeArrowheads="1"/>
          </p:cNvSpPr>
          <p:nvPr/>
        </p:nvSpPr>
        <p:spPr bwMode="auto">
          <a:xfrm rot="1541959">
            <a:off x="4849209" y="1461738"/>
            <a:ext cx="2955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ПРОТИВОВЕС</a:t>
            </a: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3995936" y="980728"/>
            <a:ext cx="3312368" cy="1584176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MCj015719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365104"/>
            <a:ext cx="1967076" cy="2281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MCj015719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365104"/>
            <a:ext cx="1833632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НЕКРАСОВА\анимация\01e4a25fa35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365104"/>
            <a:ext cx="1872208" cy="2269343"/>
          </a:xfrm>
          <a:prstGeom prst="rect">
            <a:avLst/>
          </a:prstGeom>
          <a:noFill/>
        </p:spPr>
      </p:pic>
      <p:pic>
        <p:nvPicPr>
          <p:cNvPr id="11" name="Picture 4" descr="G:\интернет\р.с.безопасный интернет\computer_6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437112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animBg="1"/>
      <p:bldP spid="316422" grpId="0" animBg="1"/>
      <p:bldP spid="316423" grpId="0"/>
      <p:bldP spid="92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2980</Words>
  <Application>Microsoft Office PowerPoint</Application>
  <PresentationFormat>Экран (4:3)</PresentationFormat>
  <Paragraphs>269</Paragraphs>
  <Slides>23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КОМПЬЮТЕРНЫЕ ИГРЫ</vt:lpstr>
      <vt:lpstr>ДИАГНОЗ: ГЕЙМЕР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Используемый интернет-ресурс https://videouroki.net/razrabotki/priezientatsiia-roditiel-skogho-sobraniia-biezopasnyi-intierniet.html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KAB16</cp:lastModifiedBy>
  <cp:revision>160</cp:revision>
  <dcterms:created xsi:type="dcterms:W3CDTF">2014-10-20T17:38:34Z</dcterms:created>
  <dcterms:modified xsi:type="dcterms:W3CDTF">2018-12-04T05:23:37Z</dcterms:modified>
</cp:coreProperties>
</file>